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</p:sldMasterIdLst>
  <p:notesMasterIdLst>
    <p:notesMasterId r:id="rId22"/>
  </p:notesMasterIdLst>
  <p:handoutMasterIdLst>
    <p:handoutMasterId r:id="rId23"/>
  </p:handoutMasterIdLst>
  <p:sldIdLst>
    <p:sldId id="278" r:id="rId5"/>
    <p:sldId id="279" r:id="rId6"/>
    <p:sldId id="291" r:id="rId7"/>
    <p:sldId id="292" r:id="rId8"/>
    <p:sldId id="280" r:id="rId9"/>
    <p:sldId id="290" r:id="rId10"/>
    <p:sldId id="289" r:id="rId11"/>
    <p:sldId id="282" r:id="rId12"/>
    <p:sldId id="281" r:id="rId13"/>
    <p:sldId id="285" r:id="rId14"/>
    <p:sldId id="284" r:id="rId15"/>
    <p:sldId id="283" r:id="rId16"/>
    <p:sldId id="286" r:id="rId17"/>
    <p:sldId id="287" r:id="rId18"/>
    <p:sldId id="288" r:id="rId19"/>
    <p:sldId id="293" r:id="rId20"/>
    <p:sldId id="29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0719" autoAdjust="0"/>
  </p:normalViewPr>
  <p:slideViewPr>
    <p:cSldViewPr snapToGrid="0">
      <p:cViewPr varScale="1">
        <p:scale>
          <a:sx n="65" d="100"/>
          <a:sy n="65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85C2B3-80C7-4861-86C7-1E3D7FA0F2EC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71549CA-C6D8-4E56-81AB-750B5139105C}">
      <dgm:prSet/>
      <dgm:spPr/>
      <dgm:t>
        <a:bodyPr/>
        <a:lstStyle/>
        <a:p>
          <a:r>
            <a:rPr lang="es-CR" b="1"/>
            <a:t>Estadísticas Pacientes vistos del DOP a la fecha de hoy</a:t>
          </a:r>
          <a:r>
            <a:rPr lang="es-CR"/>
            <a:t>: 45 estudiantes </a:t>
          </a:r>
          <a:endParaRPr lang="en-US"/>
        </a:p>
      </dgm:t>
    </dgm:pt>
    <dgm:pt modelId="{727E99B8-62F4-46D1-AA92-AAB9B704411E}" type="parTrans" cxnId="{764FC1B6-9CF3-45EC-B870-261FB9769449}">
      <dgm:prSet/>
      <dgm:spPr/>
      <dgm:t>
        <a:bodyPr/>
        <a:lstStyle/>
        <a:p>
          <a:endParaRPr lang="en-US"/>
        </a:p>
      </dgm:t>
    </dgm:pt>
    <dgm:pt modelId="{74E4C3B6-5BFA-4F56-9E92-F18D7798B6C3}" type="sibTrans" cxnId="{764FC1B6-9CF3-45EC-B870-261FB9769449}">
      <dgm:prSet/>
      <dgm:spPr/>
      <dgm:t>
        <a:bodyPr/>
        <a:lstStyle/>
        <a:p>
          <a:endParaRPr lang="en-US"/>
        </a:p>
      </dgm:t>
    </dgm:pt>
    <dgm:pt modelId="{7C6076F9-26C2-47AC-A64C-0FE604BA4B87}">
      <dgm:prSet/>
      <dgm:spPr/>
      <dgm:t>
        <a:bodyPr/>
        <a:lstStyle/>
        <a:p>
          <a:r>
            <a:rPr lang="es-CR" b="1"/>
            <a:t>Estadísticas Pacientes visto de Equidad de Genero:</a:t>
          </a:r>
          <a:r>
            <a:rPr lang="es-CR"/>
            <a:t> 3 estudiante </a:t>
          </a:r>
          <a:endParaRPr lang="en-US"/>
        </a:p>
      </dgm:t>
    </dgm:pt>
    <dgm:pt modelId="{C2AD22F2-34B8-4C2B-9E90-7DFB00890FC6}" type="parTrans" cxnId="{F42112F6-ED26-49E1-B343-98E06DCDAD21}">
      <dgm:prSet/>
      <dgm:spPr/>
      <dgm:t>
        <a:bodyPr/>
        <a:lstStyle/>
        <a:p>
          <a:endParaRPr lang="en-US"/>
        </a:p>
      </dgm:t>
    </dgm:pt>
    <dgm:pt modelId="{C86A870C-A596-4E8A-9C8B-1FE141825FA0}" type="sibTrans" cxnId="{F42112F6-ED26-49E1-B343-98E06DCDAD21}">
      <dgm:prSet/>
      <dgm:spPr/>
      <dgm:t>
        <a:bodyPr/>
        <a:lstStyle/>
        <a:p>
          <a:endParaRPr lang="en-US"/>
        </a:p>
      </dgm:t>
    </dgm:pt>
    <dgm:pt modelId="{DF1966B4-91BB-4ECD-912E-D99D3702F89C}">
      <dgm:prSet/>
      <dgm:spPr/>
      <dgm:t>
        <a:bodyPr/>
        <a:lstStyle/>
        <a:p>
          <a:r>
            <a:rPr lang="es-CR" b="1"/>
            <a:t>Estadísticas Pacientes Citología Femenina:</a:t>
          </a:r>
          <a:r>
            <a:rPr lang="es-CR"/>
            <a:t> 87</a:t>
          </a:r>
          <a:endParaRPr lang="en-US"/>
        </a:p>
      </dgm:t>
    </dgm:pt>
    <dgm:pt modelId="{C065F045-3B60-48C5-9A39-B4B299806D61}" type="parTrans" cxnId="{F01E4658-94DA-4A30-B71F-BAC6FAE16294}">
      <dgm:prSet/>
      <dgm:spPr/>
      <dgm:t>
        <a:bodyPr/>
        <a:lstStyle/>
        <a:p>
          <a:endParaRPr lang="en-US"/>
        </a:p>
      </dgm:t>
    </dgm:pt>
    <dgm:pt modelId="{F5D2F4BC-317C-4D49-BDE3-6E56DD4C6CCD}" type="sibTrans" cxnId="{F01E4658-94DA-4A30-B71F-BAC6FAE16294}">
      <dgm:prSet/>
      <dgm:spPr/>
      <dgm:t>
        <a:bodyPr/>
        <a:lstStyle/>
        <a:p>
          <a:endParaRPr lang="en-US"/>
        </a:p>
      </dgm:t>
    </dgm:pt>
    <dgm:pt modelId="{7F1CA7CD-E8A9-4425-A238-375A7797C9D5}" type="pres">
      <dgm:prSet presAssocID="{2F85C2B3-80C7-4861-86C7-1E3D7FA0F2E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063B031-8C2E-4BA6-A989-CDF553197ED6}" type="pres">
      <dgm:prSet presAssocID="{071549CA-C6D8-4E56-81AB-750B5139105C}" presName="hierRoot1" presStyleCnt="0"/>
      <dgm:spPr/>
    </dgm:pt>
    <dgm:pt modelId="{F74CA0E3-C0C1-46EC-ABD8-01EED68D456D}" type="pres">
      <dgm:prSet presAssocID="{071549CA-C6D8-4E56-81AB-750B5139105C}" presName="composite" presStyleCnt="0"/>
      <dgm:spPr/>
    </dgm:pt>
    <dgm:pt modelId="{8ED996D7-39B8-4FE4-88CE-6021627BEF5E}" type="pres">
      <dgm:prSet presAssocID="{071549CA-C6D8-4E56-81AB-750B5139105C}" presName="background" presStyleLbl="node0" presStyleIdx="0" presStyleCnt="3"/>
      <dgm:spPr/>
    </dgm:pt>
    <dgm:pt modelId="{A3A134C5-9769-4557-B357-7D014F51D979}" type="pres">
      <dgm:prSet presAssocID="{071549CA-C6D8-4E56-81AB-750B5139105C}" presName="text" presStyleLbl="fgAcc0" presStyleIdx="0" presStyleCnt="3">
        <dgm:presLayoutVars>
          <dgm:chPref val="3"/>
        </dgm:presLayoutVars>
      </dgm:prSet>
      <dgm:spPr/>
    </dgm:pt>
    <dgm:pt modelId="{EBE880C5-B423-48B4-B091-552995C96C9E}" type="pres">
      <dgm:prSet presAssocID="{071549CA-C6D8-4E56-81AB-750B5139105C}" presName="hierChild2" presStyleCnt="0"/>
      <dgm:spPr/>
    </dgm:pt>
    <dgm:pt modelId="{FA4B87AC-8344-4311-98F2-76E1EBEE0938}" type="pres">
      <dgm:prSet presAssocID="{7C6076F9-26C2-47AC-A64C-0FE604BA4B87}" presName="hierRoot1" presStyleCnt="0"/>
      <dgm:spPr/>
    </dgm:pt>
    <dgm:pt modelId="{FDA5F644-F5B7-4459-8A74-8037B6D36541}" type="pres">
      <dgm:prSet presAssocID="{7C6076F9-26C2-47AC-A64C-0FE604BA4B87}" presName="composite" presStyleCnt="0"/>
      <dgm:spPr/>
    </dgm:pt>
    <dgm:pt modelId="{93720E3A-38B8-4939-BAF7-A0FD82F43367}" type="pres">
      <dgm:prSet presAssocID="{7C6076F9-26C2-47AC-A64C-0FE604BA4B87}" presName="background" presStyleLbl="node0" presStyleIdx="1" presStyleCnt="3"/>
      <dgm:spPr/>
    </dgm:pt>
    <dgm:pt modelId="{C305D983-92C8-42E2-9EAD-E96E18928896}" type="pres">
      <dgm:prSet presAssocID="{7C6076F9-26C2-47AC-A64C-0FE604BA4B87}" presName="text" presStyleLbl="fgAcc0" presStyleIdx="1" presStyleCnt="3">
        <dgm:presLayoutVars>
          <dgm:chPref val="3"/>
        </dgm:presLayoutVars>
      </dgm:prSet>
      <dgm:spPr/>
    </dgm:pt>
    <dgm:pt modelId="{CC6F3E80-11B3-423C-A35C-374160E99A89}" type="pres">
      <dgm:prSet presAssocID="{7C6076F9-26C2-47AC-A64C-0FE604BA4B87}" presName="hierChild2" presStyleCnt="0"/>
      <dgm:spPr/>
    </dgm:pt>
    <dgm:pt modelId="{B160990B-FE65-4615-8FA2-5F81C3367960}" type="pres">
      <dgm:prSet presAssocID="{DF1966B4-91BB-4ECD-912E-D99D3702F89C}" presName="hierRoot1" presStyleCnt="0"/>
      <dgm:spPr/>
    </dgm:pt>
    <dgm:pt modelId="{B1FCDF7C-DEE9-4B12-AD9E-CDE6D55F7DCA}" type="pres">
      <dgm:prSet presAssocID="{DF1966B4-91BB-4ECD-912E-D99D3702F89C}" presName="composite" presStyleCnt="0"/>
      <dgm:spPr/>
    </dgm:pt>
    <dgm:pt modelId="{0928869A-BD14-4BBD-A1DE-2F08BC090899}" type="pres">
      <dgm:prSet presAssocID="{DF1966B4-91BB-4ECD-912E-D99D3702F89C}" presName="background" presStyleLbl="node0" presStyleIdx="2" presStyleCnt="3"/>
      <dgm:spPr/>
    </dgm:pt>
    <dgm:pt modelId="{AF794300-31FA-430B-9E62-D808495355B6}" type="pres">
      <dgm:prSet presAssocID="{DF1966B4-91BB-4ECD-912E-D99D3702F89C}" presName="text" presStyleLbl="fgAcc0" presStyleIdx="2" presStyleCnt="3">
        <dgm:presLayoutVars>
          <dgm:chPref val="3"/>
        </dgm:presLayoutVars>
      </dgm:prSet>
      <dgm:spPr/>
    </dgm:pt>
    <dgm:pt modelId="{1D4079B7-6F83-41A1-98B3-34E2DB9B24A6}" type="pres">
      <dgm:prSet presAssocID="{DF1966B4-91BB-4ECD-912E-D99D3702F89C}" presName="hierChild2" presStyleCnt="0"/>
      <dgm:spPr/>
    </dgm:pt>
  </dgm:ptLst>
  <dgm:cxnLst>
    <dgm:cxn modelId="{9D7A7B4A-8575-4B2D-8DAB-C51C81BB834B}" type="presOf" srcId="{2F85C2B3-80C7-4861-86C7-1E3D7FA0F2EC}" destId="{7F1CA7CD-E8A9-4425-A238-375A7797C9D5}" srcOrd="0" destOrd="0" presId="urn:microsoft.com/office/officeart/2005/8/layout/hierarchy1"/>
    <dgm:cxn modelId="{A1F4C173-5011-4EBE-B06D-B609D26C6D79}" type="presOf" srcId="{071549CA-C6D8-4E56-81AB-750B5139105C}" destId="{A3A134C5-9769-4557-B357-7D014F51D979}" srcOrd="0" destOrd="0" presId="urn:microsoft.com/office/officeart/2005/8/layout/hierarchy1"/>
    <dgm:cxn modelId="{F01E4658-94DA-4A30-B71F-BAC6FAE16294}" srcId="{2F85C2B3-80C7-4861-86C7-1E3D7FA0F2EC}" destId="{DF1966B4-91BB-4ECD-912E-D99D3702F89C}" srcOrd="2" destOrd="0" parTransId="{C065F045-3B60-48C5-9A39-B4B299806D61}" sibTransId="{F5D2F4BC-317C-4D49-BDE3-6E56DD4C6CCD}"/>
    <dgm:cxn modelId="{F827CA90-206A-4036-ADE7-33040CF8F613}" type="presOf" srcId="{DF1966B4-91BB-4ECD-912E-D99D3702F89C}" destId="{AF794300-31FA-430B-9E62-D808495355B6}" srcOrd="0" destOrd="0" presId="urn:microsoft.com/office/officeart/2005/8/layout/hierarchy1"/>
    <dgm:cxn modelId="{764FC1B6-9CF3-45EC-B870-261FB9769449}" srcId="{2F85C2B3-80C7-4861-86C7-1E3D7FA0F2EC}" destId="{071549CA-C6D8-4E56-81AB-750B5139105C}" srcOrd="0" destOrd="0" parTransId="{727E99B8-62F4-46D1-AA92-AAB9B704411E}" sibTransId="{74E4C3B6-5BFA-4F56-9E92-F18D7798B6C3}"/>
    <dgm:cxn modelId="{BE1C3AD0-46E9-4491-A5F9-B170A0894805}" type="presOf" srcId="{7C6076F9-26C2-47AC-A64C-0FE604BA4B87}" destId="{C305D983-92C8-42E2-9EAD-E96E18928896}" srcOrd="0" destOrd="0" presId="urn:microsoft.com/office/officeart/2005/8/layout/hierarchy1"/>
    <dgm:cxn modelId="{F42112F6-ED26-49E1-B343-98E06DCDAD21}" srcId="{2F85C2B3-80C7-4861-86C7-1E3D7FA0F2EC}" destId="{7C6076F9-26C2-47AC-A64C-0FE604BA4B87}" srcOrd="1" destOrd="0" parTransId="{C2AD22F2-34B8-4C2B-9E90-7DFB00890FC6}" sibTransId="{C86A870C-A596-4E8A-9C8B-1FE141825FA0}"/>
    <dgm:cxn modelId="{2DEF8D32-942D-40BC-A99D-30FDE40F687D}" type="presParOf" srcId="{7F1CA7CD-E8A9-4425-A238-375A7797C9D5}" destId="{A063B031-8C2E-4BA6-A989-CDF553197ED6}" srcOrd="0" destOrd="0" presId="urn:microsoft.com/office/officeart/2005/8/layout/hierarchy1"/>
    <dgm:cxn modelId="{665EB3D4-9917-458E-A42D-E31B90B4A7B3}" type="presParOf" srcId="{A063B031-8C2E-4BA6-A989-CDF553197ED6}" destId="{F74CA0E3-C0C1-46EC-ABD8-01EED68D456D}" srcOrd="0" destOrd="0" presId="urn:microsoft.com/office/officeart/2005/8/layout/hierarchy1"/>
    <dgm:cxn modelId="{6128A058-55FB-4F83-9B79-58C8CEB762A3}" type="presParOf" srcId="{F74CA0E3-C0C1-46EC-ABD8-01EED68D456D}" destId="{8ED996D7-39B8-4FE4-88CE-6021627BEF5E}" srcOrd="0" destOrd="0" presId="urn:microsoft.com/office/officeart/2005/8/layout/hierarchy1"/>
    <dgm:cxn modelId="{5044AC21-C538-448B-9037-36ED54F38682}" type="presParOf" srcId="{F74CA0E3-C0C1-46EC-ABD8-01EED68D456D}" destId="{A3A134C5-9769-4557-B357-7D014F51D979}" srcOrd="1" destOrd="0" presId="urn:microsoft.com/office/officeart/2005/8/layout/hierarchy1"/>
    <dgm:cxn modelId="{FA08CA18-80C4-4BDE-A67B-682BBAF17DB5}" type="presParOf" srcId="{A063B031-8C2E-4BA6-A989-CDF553197ED6}" destId="{EBE880C5-B423-48B4-B091-552995C96C9E}" srcOrd="1" destOrd="0" presId="urn:microsoft.com/office/officeart/2005/8/layout/hierarchy1"/>
    <dgm:cxn modelId="{1ED19778-5EB5-4916-B7F5-C7BA1A122094}" type="presParOf" srcId="{7F1CA7CD-E8A9-4425-A238-375A7797C9D5}" destId="{FA4B87AC-8344-4311-98F2-76E1EBEE0938}" srcOrd="1" destOrd="0" presId="urn:microsoft.com/office/officeart/2005/8/layout/hierarchy1"/>
    <dgm:cxn modelId="{B03C78CD-6DD7-452C-9C42-786F84A4C6D1}" type="presParOf" srcId="{FA4B87AC-8344-4311-98F2-76E1EBEE0938}" destId="{FDA5F644-F5B7-4459-8A74-8037B6D36541}" srcOrd="0" destOrd="0" presId="urn:microsoft.com/office/officeart/2005/8/layout/hierarchy1"/>
    <dgm:cxn modelId="{03E9E5B7-F535-4DAE-8E34-16C9966805D8}" type="presParOf" srcId="{FDA5F644-F5B7-4459-8A74-8037B6D36541}" destId="{93720E3A-38B8-4939-BAF7-A0FD82F43367}" srcOrd="0" destOrd="0" presId="urn:microsoft.com/office/officeart/2005/8/layout/hierarchy1"/>
    <dgm:cxn modelId="{8939AD69-5A62-4347-806A-B2E686A2F582}" type="presParOf" srcId="{FDA5F644-F5B7-4459-8A74-8037B6D36541}" destId="{C305D983-92C8-42E2-9EAD-E96E18928896}" srcOrd="1" destOrd="0" presId="urn:microsoft.com/office/officeart/2005/8/layout/hierarchy1"/>
    <dgm:cxn modelId="{CD8C7ECB-9BC7-4614-A2DF-A259C8415479}" type="presParOf" srcId="{FA4B87AC-8344-4311-98F2-76E1EBEE0938}" destId="{CC6F3E80-11B3-423C-A35C-374160E99A89}" srcOrd="1" destOrd="0" presId="urn:microsoft.com/office/officeart/2005/8/layout/hierarchy1"/>
    <dgm:cxn modelId="{7D0B9D49-34AD-4380-97B8-14628848663D}" type="presParOf" srcId="{7F1CA7CD-E8A9-4425-A238-375A7797C9D5}" destId="{B160990B-FE65-4615-8FA2-5F81C3367960}" srcOrd="2" destOrd="0" presId="urn:microsoft.com/office/officeart/2005/8/layout/hierarchy1"/>
    <dgm:cxn modelId="{5C089130-4D67-49E1-AC22-A4710A5B596F}" type="presParOf" srcId="{B160990B-FE65-4615-8FA2-5F81C3367960}" destId="{B1FCDF7C-DEE9-4B12-AD9E-CDE6D55F7DCA}" srcOrd="0" destOrd="0" presId="urn:microsoft.com/office/officeart/2005/8/layout/hierarchy1"/>
    <dgm:cxn modelId="{EB004AFF-3435-4AFC-9694-25155BF66F45}" type="presParOf" srcId="{B1FCDF7C-DEE9-4B12-AD9E-CDE6D55F7DCA}" destId="{0928869A-BD14-4BBD-A1DE-2F08BC090899}" srcOrd="0" destOrd="0" presId="urn:microsoft.com/office/officeart/2005/8/layout/hierarchy1"/>
    <dgm:cxn modelId="{5A12B7B2-8B46-41E0-AD2A-5EC1BC5BABB1}" type="presParOf" srcId="{B1FCDF7C-DEE9-4B12-AD9E-CDE6D55F7DCA}" destId="{AF794300-31FA-430B-9E62-D808495355B6}" srcOrd="1" destOrd="0" presId="urn:microsoft.com/office/officeart/2005/8/layout/hierarchy1"/>
    <dgm:cxn modelId="{3950C5A6-E0BA-463F-934F-4C2E0DCD10AB}" type="presParOf" srcId="{B160990B-FE65-4615-8FA2-5F81C3367960}" destId="{1D4079B7-6F83-41A1-98B3-34E2DB9B24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996D7-39B8-4FE4-88CE-6021627BEF5E}">
      <dsp:nvSpPr>
        <dsp:cNvPr id="0" name=""/>
        <dsp:cNvSpPr/>
      </dsp:nvSpPr>
      <dsp:spPr>
        <a:xfrm>
          <a:off x="0" y="951380"/>
          <a:ext cx="2911971" cy="1849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A134C5-9769-4557-B357-7D014F51D979}">
      <dsp:nvSpPr>
        <dsp:cNvPr id="0" name=""/>
        <dsp:cNvSpPr/>
      </dsp:nvSpPr>
      <dsp:spPr>
        <a:xfrm>
          <a:off x="323552" y="1258755"/>
          <a:ext cx="2911971" cy="1849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300" b="1" kern="1200"/>
            <a:t>Estadísticas Pacientes vistos del DOP a la fecha de hoy</a:t>
          </a:r>
          <a:r>
            <a:rPr lang="es-CR" sz="2300" kern="1200"/>
            <a:t>: 45 estudiantes </a:t>
          </a:r>
          <a:endParaRPr lang="en-US" sz="2300" kern="1200"/>
        </a:p>
      </dsp:txBody>
      <dsp:txXfrm>
        <a:off x="377710" y="1312913"/>
        <a:ext cx="2803655" cy="1740785"/>
      </dsp:txXfrm>
    </dsp:sp>
    <dsp:sp modelId="{93720E3A-38B8-4939-BAF7-A0FD82F43367}">
      <dsp:nvSpPr>
        <dsp:cNvPr id="0" name=""/>
        <dsp:cNvSpPr/>
      </dsp:nvSpPr>
      <dsp:spPr>
        <a:xfrm>
          <a:off x="3559075" y="951380"/>
          <a:ext cx="2911971" cy="1849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05D983-92C8-42E2-9EAD-E96E18928896}">
      <dsp:nvSpPr>
        <dsp:cNvPr id="0" name=""/>
        <dsp:cNvSpPr/>
      </dsp:nvSpPr>
      <dsp:spPr>
        <a:xfrm>
          <a:off x="3882628" y="1258755"/>
          <a:ext cx="2911971" cy="1849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300" b="1" kern="1200"/>
            <a:t>Estadísticas Pacientes visto de Equidad de Genero:</a:t>
          </a:r>
          <a:r>
            <a:rPr lang="es-CR" sz="2300" kern="1200"/>
            <a:t> 3 estudiante </a:t>
          </a:r>
          <a:endParaRPr lang="en-US" sz="2300" kern="1200"/>
        </a:p>
      </dsp:txBody>
      <dsp:txXfrm>
        <a:off x="3936786" y="1312913"/>
        <a:ext cx="2803655" cy="1740785"/>
      </dsp:txXfrm>
    </dsp:sp>
    <dsp:sp modelId="{0928869A-BD14-4BBD-A1DE-2F08BC090899}">
      <dsp:nvSpPr>
        <dsp:cNvPr id="0" name=""/>
        <dsp:cNvSpPr/>
      </dsp:nvSpPr>
      <dsp:spPr>
        <a:xfrm>
          <a:off x="7118151" y="951380"/>
          <a:ext cx="2911971" cy="1849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794300-31FA-430B-9E62-D808495355B6}">
      <dsp:nvSpPr>
        <dsp:cNvPr id="0" name=""/>
        <dsp:cNvSpPr/>
      </dsp:nvSpPr>
      <dsp:spPr>
        <a:xfrm>
          <a:off x="7441703" y="1258755"/>
          <a:ext cx="2911971" cy="1849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300" b="1" kern="1200"/>
            <a:t>Estadísticas Pacientes Citología Femenina:</a:t>
          </a:r>
          <a:r>
            <a:rPr lang="es-CR" sz="2300" kern="1200"/>
            <a:t> 87</a:t>
          </a:r>
          <a:endParaRPr lang="en-US" sz="2300" kern="1200"/>
        </a:p>
      </dsp:txBody>
      <dsp:txXfrm>
        <a:off x="7495861" y="1312913"/>
        <a:ext cx="2803655" cy="1740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FB012-E420-4B95-AE63-A8D98F1E9FF8}" type="datetime1">
              <a:rPr lang="es-ES" smtClean="0"/>
              <a:t>12/12/2022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83E88-2765-4140-A04D-8B1D491FFF4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28893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EC11F6-780B-4A70-BC74-0ABACE79CAA5}" type="datetime1">
              <a:rPr lang="es-ES" noProof="0" smtClean="0"/>
              <a:t>12/12/2022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727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s-ES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s-ES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659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s-ES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276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s-ES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257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s-ES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85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12/12/2022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413005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12/12/2022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730391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12/12/2022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7782473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12/12/2022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214841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12/12/2022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067730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12/12/2022</a:t>
            </a:fld>
            <a:endParaRPr lang="es-E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678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12/12/2022</a:t>
            </a:fld>
            <a:endParaRPr lang="es-E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0275544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12/12/2022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1505376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12/12/2022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1532314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12/12/2022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951067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4CEA549-D5CD-4EAF-92DD-F120BAE2B00B}" type="datetime1">
              <a:rPr lang="es-ES" noProof="0" smtClean="0"/>
              <a:t>12/12/2022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23472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12/12/2022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9682490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12/12/2022</a:t>
            </a:fld>
            <a:endParaRPr lang="es-E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6826487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E842E49-C804-4EEC-9941-A438EC0B005D}" type="datetime1">
              <a:rPr lang="es-ES" noProof="0" smtClean="0"/>
              <a:t>12/12/2022</a:t>
            </a:fld>
            <a:endParaRPr lang="es-E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6017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CB7135-DC88-46C5-8577-B4652D9D518F}" type="datetime1">
              <a:rPr lang="es-ES" noProof="0" smtClean="0"/>
              <a:t>12/12/2022</a:t>
            </a:fld>
            <a:endParaRPr lang="es-E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4042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B0BDDAF-5FB4-4645-B812-33656A6F2B85}" type="datetime1">
              <a:rPr lang="es-ES" noProof="0" smtClean="0"/>
              <a:t>12/12/2022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3942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12/12/2022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3051064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7305C6AA-9D71-4080-8813-13E932244C60}" type="datetime1">
              <a:rPr lang="es-ES" noProof="0" smtClean="0"/>
              <a:t>12/12/2022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280503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r>
              <a:rPr lang="es-ES">
                <a:solidFill>
                  <a:schemeClr val="tx1"/>
                </a:solidFill>
              </a:rPr>
              <a:t>Informe de labores II Sem-2022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C4868501-7CB3-40A2-B7FB-F95318B0F1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R">
                <a:solidFill>
                  <a:schemeClr val="tx1"/>
                </a:solidFill>
              </a:rPr>
              <a:t>MSc. Maricela Meoño</a:t>
            </a:r>
          </a:p>
          <a:p>
            <a:r>
              <a:rPr lang="es-CR">
                <a:solidFill>
                  <a:schemeClr val="tx1"/>
                </a:solidFill>
              </a:rPr>
              <a:t>CAIS 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5377738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018" y="0"/>
            <a:ext cx="4538124" cy="970450"/>
          </a:xfrm>
        </p:spPr>
        <p:txBody>
          <a:bodyPr rtlCol="0" anchor="b">
            <a:normAutofit/>
          </a:bodyPr>
          <a:lstStyle/>
          <a:p>
            <a:pPr algn="l"/>
            <a:r>
              <a:rPr lang="es-ES" sz="4000" dirty="0"/>
              <a:t>PSICOLOGIA </a:t>
            </a:r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199" y="970450"/>
            <a:ext cx="6095985" cy="5887549"/>
          </a:xfrm>
        </p:spPr>
        <p:txBody>
          <a:bodyPr rtlCol="0" anchor="t">
            <a:normAutofit/>
          </a:bodyPr>
          <a:lstStyle/>
          <a:p>
            <a:pPr rtl="0"/>
            <a:r>
              <a:rPr lang="es-ES" sz="2400" dirty="0"/>
              <a:t>Centros de formación humanística (12)</a:t>
            </a:r>
          </a:p>
          <a:p>
            <a:pPr rtl="0"/>
            <a:r>
              <a:rPr lang="es-ES" sz="2400" dirty="0"/>
              <a:t>Clinica de manejo de ansiedad (4)</a:t>
            </a:r>
          </a:p>
          <a:p>
            <a:pPr rtl="0"/>
            <a:r>
              <a:rPr lang="es-ES" sz="2400" dirty="0"/>
              <a:t>Taller salud mental (6)</a:t>
            </a:r>
          </a:p>
          <a:p>
            <a:pPr rtl="0"/>
            <a:r>
              <a:rPr lang="es-ES" sz="2400" dirty="0"/>
              <a:t>Infografías en temas de salud mental (4)</a:t>
            </a:r>
          </a:p>
          <a:p>
            <a:pPr rtl="0"/>
            <a:r>
              <a:rPr lang="es-ES" sz="2400" dirty="0"/>
              <a:t>Diagnóstico de estudiantes de primer ingreso residencias (2)</a:t>
            </a:r>
          </a:p>
          <a:p>
            <a:pPr rtl="0"/>
            <a:r>
              <a:rPr lang="es-ES" sz="2400" dirty="0"/>
              <a:t>Coordinación con el ICD ( diagnóstico de consumo en universidades) (1)</a:t>
            </a:r>
          </a:p>
          <a:p>
            <a:pPr rtl="0"/>
            <a:r>
              <a:rPr lang="es-ES" sz="2400" dirty="0"/>
              <a:t>Charla sobre consumo responsable (1)</a:t>
            </a:r>
          </a:p>
        </p:txBody>
      </p:sp>
    </p:spTree>
    <p:extLst>
      <p:ext uri="{BB962C8B-B14F-4D97-AF65-F5344CB8AC3E}">
        <p14:creationId xmlns:p14="http://schemas.microsoft.com/office/powerpoint/2010/main" val="2356563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A79DF9-E2BD-4E28-B028-BA3912E10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Estadísticas psicología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095927-D6FB-4858-A5E1-A13F09E44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 dirty="0">
                <a:solidFill>
                  <a:schemeClr val="tx1"/>
                </a:solidFill>
              </a:rPr>
              <a:t>452 </a:t>
            </a:r>
            <a:r>
              <a:rPr lang="en-US" dirty="0" err="1">
                <a:solidFill>
                  <a:schemeClr val="tx1"/>
                </a:solidFill>
              </a:rPr>
              <a:t>consultas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3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472" y="609600"/>
            <a:ext cx="5844759" cy="970450"/>
          </a:xfrm>
        </p:spPr>
        <p:txBody>
          <a:bodyPr rtlCol="0">
            <a:normAutofit/>
          </a:bodyPr>
          <a:lstStyle/>
          <a:p>
            <a:r>
              <a:rPr lang="es-ES"/>
              <a:t>MEDICINA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67A036B-F109-477D-A092-D947533E2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50" y="1"/>
            <a:ext cx="4966697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0" b="-3"/>
          <a:stretch/>
        </p:blipFill>
        <p:spPr>
          <a:xfrm>
            <a:off x="632815" y="643465"/>
            <a:ext cx="4003193" cy="5103372"/>
          </a:xfrm>
          <a:prstGeom prst="rect">
            <a:avLst/>
          </a:prstGeom>
        </p:spPr>
      </p:pic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472" y="1580050"/>
            <a:ext cx="5844760" cy="4481537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</a:pPr>
            <a:r>
              <a:rPr lang="es-ES" sz="1900" dirty="0"/>
              <a:t>Participación en la comisión local de Salud Mental </a:t>
            </a:r>
          </a:p>
          <a:p>
            <a:pPr rtl="0">
              <a:lnSpc>
                <a:spcPct val="90000"/>
              </a:lnSpc>
            </a:pPr>
            <a:r>
              <a:rPr lang="es-ES" sz="1900" dirty="0"/>
              <a:t>Infografías en temas de salud integral </a:t>
            </a:r>
          </a:p>
          <a:p>
            <a:pPr rtl="0">
              <a:lnSpc>
                <a:spcPct val="90000"/>
              </a:lnSpc>
            </a:pPr>
            <a:r>
              <a:rPr lang="es-ES" sz="1900" dirty="0"/>
              <a:t>Programa de Vigilancia de la Salud – GASEL</a:t>
            </a:r>
          </a:p>
          <a:p>
            <a:pPr rtl="0">
              <a:lnSpc>
                <a:spcPct val="90000"/>
              </a:lnSpc>
            </a:pPr>
            <a:r>
              <a:rPr lang="es-ES" sz="1900" dirty="0"/>
              <a:t>Valoración para Teletrabajo Especial</a:t>
            </a:r>
          </a:p>
          <a:p>
            <a:pPr rtl="0">
              <a:lnSpc>
                <a:spcPct val="90000"/>
              </a:lnSpc>
            </a:pPr>
            <a:r>
              <a:rPr lang="es-ES" sz="1900" dirty="0"/>
              <a:t>Valoración Caso CISO/CCSS/UNECAL</a:t>
            </a:r>
          </a:p>
          <a:p>
            <a:pPr rtl="0">
              <a:lnSpc>
                <a:spcPct val="90000"/>
              </a:lnSpc>
            </a:pPr>
            <a:r>
              <a:rPr lang="es-ES" sz="1900" dirty="0"/>
              <a:t>Consultorio médico laboral INS</a:t>
            </a:r>
          </a:p>
          <a:p>
            <a:pPr rtl="0">
              <a:lnSpc>
                <a:spcPct val="90000"/>
              </a:lnSpc>
            </a:pPr>
            <a:r>
              <a:rPr lang="es-ES" sz="1900" dirty="0"/>
              <a:t>Diagnóstico de estudiantes de primer ingreso residencias </a:t>
            </a:r>
          </a:p>
          <a:p>
            <a:pPr rtl="0">
              <a:lnSpc>
                <a:spcPct val="90000"/>
              </a:lnSpc>
            </a:pPr>
            <a:r>
              <a:rPr lang="es-ES" sz="1900" dirty="0"/>
              <a:t>Planeamiento de la valoración médica brigadistas.</a:t>
            </a:r>
          </a:p>
          <a:p>
            <a:pPr rtl="0">
              <a:lnSpc>
                <a:spcPct val="90000"/>
              </a:lnSpc>
            </a:pPr>
            <a:r>
              <a:rPr lang="es-ES" sz="1900" dirty="0"/>
              <a:t>Curso de preparación para el parto</a:t>
            </a:r>
          </a:p>
          <a:p>
            <a:pPr rtl="0">
              <a:lnSpc>
                <a:spcPct val="90000"/>
              </a:lnSpc>
            </a:pPr>
            <a:r>
              <a:rPr lang="es-ES" sz="1900" dirty="0"/>
              <a:t>Valoración pacientes DOP</a:t>
            </a:r>
          </a:p>
        </p:txBody>
      </p:sp>
    </p:spTree>
    <p:extLst>
      <p:ext uri="{BB962C8B-B14F-4D97-AF65-F5344CB8AC3E}">
        <p14:creationId xmlns:p14="http://schemas.microsoft.com/office/powerpoint/2010/main" val="2204998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A79DF9-E2BD-4E28-B028-BA3912E10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Estadísticas medicina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095927-D6FB-4858-A5E1-A13F09E44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 dirty="0">
                <a:solidFill>
                  <a:schemeClr val="tx1"/>
                </a:solidFill>
              </a:rPr>
              <a:t>10886 </a:t>
            </a:r>
            <a:r>
              <a:rPr lang="en-US" dirty="0" err="1">
                <a:solidFill>
                  <a:schemeClr val="tx1"/>
                </a:solidFill>
              </a:rPr>
              <a:t>consultas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729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5377738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018" y="0"/>
            <a:ext cx="4538124" cy="970450"/>
          </a:xfrm>
        </p:spPr>
        <p:txBody>
          <a:bodyPr rtlCol="0" anchor="b">
            <a:normAutofit/>
          </a:bodyPr>
          <a:lstStyle/>
          <a:p>
            <a:pPr algn="l"/>
            <a:r>
              <a:rPr lang="es-ES" sz="4000" dirty="0"/>
              <a:t>ODONTOLOGIA </a:t>
            </a:r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199" y="970450"/>
            <a:ext cx="6095985" cy="5887549"/>
          </a:xfrm>
        </p:spPr>
        <p:txBody>
          <a:bodyPr rtlCol="0" anchor="t">
            <a:normAutofit/>
          </a:bodyPr>
          <a:lstStyle/>
          <a:p>
            <a:pPr rtl="0"/>
            <a:r>
              <a:rPr lang="es-ES" sz="2400" dirty="0"/>
              <a:t>Participación  diagnóstico de estudiantes residentes y población PAR</a:t>
            </a:r>
          </a:p>
          <a:p>
            <a:pPr rtl="0"/>
            <a:r>
              <a:rPr lang="es-ES" sz="2400" dirty="0"/>
              <a:t>Charlas de habilidades blandas en coordinación con la RED CUPS</a:t>
            </a:r>
          </a:p>
          <a:p>
            <a:pPr rtl="0"/>
            <a:r>
              <a:rPr lang="es-ES" sz="2400" dirty="0"/>
              <a:t>Mantenimiento y actualización de la encuesta de satisfacción.</a:t>
            </a:r>
          </a:p>
          <a:p>
            <a:pPr rtl="0"/>
            <a:r>
              <a:rPr lang="es-ES" sz="2400" dirty="0"/>
              <a:t>Actualización de protocolos de atención </a:t>
            </a:r>
          </a:p>
          <a:p>
            <a:pPr rtl="0"/>
            <a:r>
              <a:rPr lang="es-ES" sz="2400" dirty="0"/>
              <a:t>Actualización de la información en la página WEB, con la finalidad de facilitar la obtención de citas por este medio </a:t>
            </a:r>
          </a:p>
          <a:p>
            <a:pPr rtl="0"/>
            <a:r>
              <a:rPr lang="es-ES" sz="2400" dirty="0"/>
              <a:t>Remodelación de la clínica odontología  </a:t>
            </a:r>
          </a:p>
        </p:txBody>
      </p:sp>
    </p:spTree>
    <p:extLst>
      <p:ext uri="{BB962C8B-B14F-4D97-AF65-F5344CB8AC3E}">
        <p14:creationId xmlns:p14="http://schemas.microsoft.com/office/powerpoint/2010/main" val="1652162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A79DF9-E2BD-4E28-B028-BA3912E1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Estadísticas odontología 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3AD93447-50B3-4CD5-9C32-8844E8797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R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EB912651-B545-43A2-A27F-185ED8FD54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501204"/>
              </p:ext>
            </p:extLst>
          </p:nvPr>
        </p:nvGraphicFramePr>
        <p:xfrm>
          <a:off x="1120877" y="2389240"/>
          <a:ext cx="9785565" cy="2243216"/>
        </p:xfrm>
        <a:graphic>
          <a:graphicData uri="http://schemas.openxmlformats.org/drawingml/2006/table">
            <a:tbl>
              <a:tblPr firstRow="1" firstCol="1" bandRow="1"/>
              <a:tblGrid>
                <a:gridCol w="2102806">
                  <a:extLst>
                    <a:ext uri="{9D8B030D-6E8A-4147-A177-3AD203B41FA5}">
                      <a16:colId xmlns:a16="http://schemas.microsoft.com/office/drawing/2014/main" val="1322068472"/>
                    </a:ext>
                  </a:extLst>
                </a:gridCol>
                <a:gridCol w="1920206">
                  <a:extLst>
                    <a:ext uri="{9D8B030D-6E8A-4147-A177-3AD203B41FA5}">
                      <a16:colId xmlns:a16="http://schemas.microsoft.com/office/drawing/2014/main" val="67570298"/>
                    </a:ext>
                  </a:extLst>
                </a:gridCol>
                <a:gridCol w="1920851">
                  <a:extLst>
                    <a:ext uri="{9D8B030D-6E8A-4147-A177-3AD203B41FA5}">
                      <a16:colId xmlns:a16="http://schemas.microsoft.com/office/drawing/2014/main" val="858369491"/>
                    </a:ext>
                  </a:extLst>
                </a:gridCol>
                <a:gridCol w="1829228">
                  <a:extLst>
                    <a:ext uri="{9D8B030D-6E8A-4147-A177-3AD203B41FA5}">
                      <a16:colId xmlns:a16="http://schemas.microsoft.com/office/drawing/2014/main" val="2180458281"/>
                    </a:ext>
                  </a:extLst>
                </a:gridCol>
                <a:gridCol w="2012474">
                  <a:extLst>
                    <a:ext uri="{9D8B030D-6E8A-4147-A177-3AD203B41FA5}">
                      <a16:colId xmlns:a16="http://schemas.microsoft.com/office/drawing/2014/main" val="1230361518"/>
                    </a:ext>
                  </a:extLst>
                </a:gridCol>
              </a:tblGrid>
              <a:tr h="290098">
                <a:tc gridSpan="5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INFORME ESTADISTICO PROGRAMA ODONTOLOGIA 2022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688380"/>
                  </a:ext>
                </a:extLst>
              </a:tr>
              <a:tr h="46647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</a:t>
                      </a:r>
                      <a:r>
                        <a:rPr lang="es-C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 CITAS POR PACIENTE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 DE CITAS POR PACIENTE ATENDIDO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ACTIVIDADES CLÍNICAS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ACTIVIDADES ADMINISTRATIVAS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984153"/>
                  </a:ext>
                </a:extLst>
              </a:tr>
              <a:tr h="28857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DRA. CASTRO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1477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1149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2706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1191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274609"/>
                  </a:ext>
                </a:extLst>
              </a:tr>
              <a:tr h="28857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DRA. MARIN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1046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888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1881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415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617959"/>
                  </a:ext>
                </a:extLst>
              </a:tr>
              <a:tr h="28857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DR. MENESES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2422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1940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4712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00025" algn="l"/>
                        </a:tabLst>
                      </a:pPr>
                      <a:r>
                        <a:rPr lang="es-C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933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89612"/>
                  </a:ext>
                </a:extLst>
              </a:tr>
              <a:tr h="28857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279076"/>
                  </a:ext>
                </a:extLst>
              </a:tr>
              <a:tr h="28857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4945</a:t>
                      </a:r>
                      <a:endParaRPr lang="es-C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3977</a:t>
                      </a:r>
                      <a:endParaRPr lang="es-C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9299</a:t>
                      </a:r>
                      <a:endParaRPr lang="es-C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2539                              </a:t>
                      </a:r>
                      <a:endParaRPr lang="es-C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821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628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B31240-DA7C-45CF-A657-72D97ACF6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DIRECCION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D7B4B9-D667-487E-800F-DE10F21B56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COMISIONES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D70643-A91A-4C3E-B9B5-5C61D4B67544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R" dirty="0"/>
              <a:t>EJES DEL CONOCIMIENTO ESTRATEGICO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R" dirty="0"/>
              <a:t>CATEGORÍAS HONORIFICAS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R" dirty="0"/>
              <a:t>COMISION DE ATRACCION Y PERMANENCIA (CFH)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R" dirty="0"/>
              <a:t>COMISION DE RETIRO JUSTIFICADO ESPECIAL</a:t>
            </a:r>
          </a:p>
          <a:p>
            <a:endParaRPr lang="es-CR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F51FA3-EB6F-4653-8A41-B02A5B7A3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R" dirty="0"/>
              <a:t>PROTOCOLOS Y PROCEDIMIENTOS 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F2655D1-10C6-4A86-B1B5-504F38FE3E06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R" dirty="0"/>
              <a:t>UNECAL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R" dirty="0"/>
              <a:t>CISO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R" dirty="0"/>
              <a:t>TTE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R" dirty="0"/>
              <a:t>Permisos para parqueos especiales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R" dirty="0"/>
              <a:t>Casos CCSS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R" dirty="0"/>
              <a:t>Procedimiento de atención de emergencias CAA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C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DAE1A396-C4A1-4753-8CDA-809CFD13B5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R" dirty="0"/>
              <a:t>LOGROS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1D5695CD-65C2-4469-924F-1E679A4B0B38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s-CR" dirty="0"/>
              <a:t>Remodelación de la clínica de odontología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s-CR" dirty="0"/>
              <a:t>Aprobación de utilización de la plaza de asistente dental libre por jubilación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s-CR" dirty="0"/>
              <a:t>Vacunación por COVID-19 en la institución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93249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96095-26E2-44E9-9363-8E5B1BB18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EJECUCIÓN PRESUPUESTARIA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FCE8F6-73E9-428B-B7AA-F6F61BBA57CA}"/>
              </a:ext>
            </a:extLst>
          </p:cNvPr>
          <p:cNvSpPr txBox="1"/>
          <p:nvPr/>
        </p:nvSpPr>
        <p:spPr>
          <a:xfrm>
            <a:off x="2728452" y="1946787"/>
            <a:ext cx="6961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PROGRAMA						EJECUCIÓN</a:t>
            </a:r>
          </a:p>
          <a:p>
            <a:r>
              <a:rPr lang="es-CR" dirty="0"/>
              <a:t>1591000									95.76</a:t>
            </a:r>
          </a:p>
          <a:p>
            <a:pPr marL="342900" indent="-342900">
              <a:buAutoNum type="arabicPlain" startAt="223"/>
            </a:pPr>
            <a:r>
              <a:rPr lang="es-CR" dirty="0"/>
              <a:t>                                                                        99.96</a:t>
            </a:r>
          </a:p>
          <a:p>
            <a:r>
              <a:rPr lang="es-CR" dirty="0"/>
              <a:t>224										96.25</a:t>
            </a:r>
          </a:p>
        </p:txBody>
      </p:sp>
    </p:spTree>
    <p:extLst>
      <p:ext uri="{BB962C8B-B14F-4D97-AF65-F5344CB8AC3E}">
        <p14:creationId xmlns:p14="http://schemas.microsoft.com/office/powerpoint/2010/main" val="50128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9" b="249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solidFill>
              <a:srgbClr val="FFFFFF"/>
            </a:solidFill>
          </a:ln>
        </p:spPr>
        <p:txBody>
          <a:bodyPr rtlCol="0">
            <a:normAutofit/>
          </a:bodyPr>
          <a:lstStyle/>
          <a:p>
            <a:r>
              <a:rPr lang="es-ES">
                <a:solidFill>
                  <a:schemeClr val="tx1"/>
                </a:solidFill>
              </a:rPr>
              <a:t>Enfermería y TEM </a:t>
            </a:r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>
              <a:lnSpc>
                <a:spcPct val="90000"/>
              </a:lnSpc>
            </a:pPr>
            <a:r>
              <a:rPr lang="es-ES" dirty="0"/>
              <a:t>Taller de abordaje de Educación a usuarias del servicio en estado de gestación</a:t>
            </a:r>
          </a:p>
          <a:p>
            <a:pPr rtl="0">
              <a:lnSpc>
                <a:spcPct val="90000"/>
              </a:lnSpc>
            </a:pPr>
            <a:r>
              <a:rPr lang="es-ES" dirty="0"/>
              <a:t>Realización de consentimiento informado para citologías femeninas </a:t>
            </a:r>
          </a:p>
          <a:p>
            <a:pPr rtl="0">
              <a:lnSpc>
                <a:spcPct val="90000"/>
              </a:lnSpc>
            </a:pPr>
            <a:r>
              <a:rPr lang="es-ES" dirty="0"/>
              <a:t>Actualización de procedimientos de enfermería y TEM.</a:t>
            </a:r>
          </a:p>
          <a:p>
            <a:pPr rtl="0">
              <a:lnSpc>
                <a:spcPct val="90000"/>
              </a:lnSpc>
            </a:pPr>
            <a:r>
              <a:rPr lang="es-ES" dirty="0"/>
              <a:t>Planificación de las consultas para vigilancia de la Salud en coordinación con GASEL </a:t>
            </a:r>
          </a:p>
          <a:p>
            <a:pPr rtl="0">
              <a:lnSpc>
                <a:spcPct val="90000"/>
              </a:lnSpc>
            </a:pPr>
            <a:r>
              <a:rPr lang="es-ES" dirty="0"/>
              <a:t>Campaña 9111</a:t>
            </a:r>
          </a:p>
          <a:p>
            <a:pPr rtl="0">
              <a:lnSpc>
                <a:spcPct val="90000"/>
              </a:lnSpc>
            </a:pPr>
            <a:r>
              <a:rPr lang="es-ES" dirty="0"/>
              <a:t>Talleres de primeros </a:t>
            </a:r>
          </a:p>
          <a:p>
            <a:pPr rtl="0">
              <a:lnSpc>
                <a:spcPct val="90000"/>
              </a:lnSpc>
            </a:pPr>
            <a:r>
              <a:rPr lang="es-ES" dirty="0"/>
              <a:t>Atención de emergencias eventos </a:t>
            </a:r>
          </a:p>
          <a:p>
            <a:pPr rtl="0">
              <a:lnSpc>
                <a:spcPct val="90000"/>
              </a:lnSpc>
            </a:pPr>
            <a:r>
              <a:rPr lang="es-ES" dirty="0"/>
              <a:t>Atención FISU</a:t>
            </a:r>
          </a:p>
          <a:p>
            <a:pPr rtl="0">
              <a:lnSpc>
                <a:spcPct val="90000"/>
              </a:lnSpc>
            </a:pPr>
            <a:endParaRPr lang="es-ES" sz="1500" dirty="0"/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4F8347-E999-4E6C-A4BC-D731D7CF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3506"/>
            <a:ext cx="3740815" cy="4827693"/>
          </a:xfrm>
        </p:spPr>
        <p:txBody>
          <a:bodyPr>
            <a:normAutofit/>
          </a:bodyPr>
          <a:lstStyle/>
          <a:p>
            <a:pPr algn="r"/>
            <a:r>
              <a:rPr lang="es-CR" dirty="0"/>
              <a:t>Charlas</a:t>
            </a:r>
            <a:endParaRPr lang="es-CR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0F6B3F-B0AB-45CE-94B6-9190F238F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65" y="963507"/>
            <a:ext cx="5959791" cy="4827694"/>
          </a:xfrm>
          <a:effectLst/>
        </p:spPr>
        <p:txBody>
          <a:bodyPr anchor="ctr"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Charlas de inducción 2022</a:t>
            </a:r>
          </a:p>
          <a:p>
            <a:r>
              <a:rPr lang="es-ES" dirty="0">
                <a:solidFill>
                  <a:schemeClr val="tx1"/>
                </a:solidFill>
              </a:rPr>
              <a:t>Uso adecuado de los medicamentos</a:t>
            </a:r>
          </a:p>
          <a:p>
            <a:r>
              <a:rPr lang="es-ES" dirty="0">
                <a:solidFill>
                  <a:schemeClr val="tx1"/>
                </a:solidFill>
              </a:rPr>
              <a:t>Lactancia materna</a:t>
            </a:r>
          </a:p>
          <a:p>
            <a:r>
              <a:rPr lang="es-ES" dirty="0">
                <a:solidFill>
                  <a:schemeClr val="tx1"/>
                </a:solidFill>
              </a:rPr>
              <a:t>Uso de la pastilla del día después </a:t>
            </a:r>
          </a:p>
          <a:p>
            <a:endParaRPr lang="es-C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12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4F8347-E999-4E6C-A4BC-D731D7CF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3506"/>
            <a:ext cx="3740815" cy="4827693"/>
          </a:xfrm>
        </p:spPr>
        <p:txBody>
          <a:bodyPr>
            <a:normAutofit/>
          </a:bodyPr>
          <a:lstStyle/>
          <a:p>
            <a:pPr algn="r"/>
            <a:r>
              <a:rPr lang="es-CR" dirty="0"/>
              <a:t>Prevención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0F6B3F-B0AB-45CE-94B6-9190F238F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65" y="963507"/>
            <a:ext cx="5959791" cy="4827694"/>
          </a:xfrm>
          <a:effectLst/>
        </p:spPr>
        <p:txBody>
          <a:bodyPr anchor="ctr"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Campaña de Donación de sangre </a:t>
            </a:r>
          </a:p>
          <a:p>
            <a:r>
              <a:rPr lang="es-ES" dirty="0">
                <a:solidFill>
                  <a:schemeClr val="tx1"/>
                </a:solidFill>
              </a:rPr>
              <a:t>Campaña de toma de citologías masculinas y femeninas ( 87 tomas)</a:t>
            </a:r>
          </a:p>
          <a:p>
            <a:r>
              <a:rPr lang="es-ES" dirty="0">
                <a:solidFill>
                  <a:schemeClr val="tx1"/>
                </a:solidFill>
              </a:rPr>
              <a:t>Campañas de vacunación  COVID-19 (400 personas)</a:t>
            </a:r>
          </a:p>
          <a:p>
            <a:r>
              <a:rPr lang="es-ES" dirty="0">
                <a:solidFill>
                  <a:schemeClr val="tx1"/>
                </a:solidFill>
              </a:rPr>
              <a:t>Feria de la Salud Alajuela (Sexualidad Integral )</a:t>
            </a:r>
          </a:p>
          <a:p>
            <a:r>
              <a:rPr lang="es-ES" dirty="0">
                <a:solidFill>
                  <a:schemeClr val="tx1"/>
                </a:solidFill>
              </a:rPr>
              <a:t>Feria de la Salud virtual </a:t>
            </a:r>
          </a:p>
          <a:p>
            <a:pPr marL="36900" indent="0">
              <a:buNone/>
            </a:pPr>
            <a:endParaRPr lang="es-C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24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FB12FE-B047-425B-8FBC-6A9353CB8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s-CR" dirty="0"/>
              <a:t>Estadísticas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09F0CFD-CA44-ED32-293A-72F0216CEE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743595"/>
              </p:ext>
            </p:extLst>
          </p:nvPr>
        </p:nvGraphicFramePr>
        <p:xfrm>
          <a:off x="914400" y="1731963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641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E2CE2AF-EF28-4EF0-B15A-E6DB04E9D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876643"/>
              </p:ext>
            </p:extLst>
          </p:nvPr>
        </p:nvGraphicFramePr>
        <p:xfrm>
          <a:off x="575187" y="1887795"/>
          <a:ext cx="11061289" cy="3927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74542">
                  <a:extLst>
                    <a:ext uri="{9D8B030D-6E8A-4147-A177-3AD203B41FA5}">
                      <a16:colId xmlns:a16="http://schemas.microsoft.com/office/drawing/2014/main" val="58249902"/>
                    </a:ext>
                  </a:extLst>
                </a:gridCol>
                <a:gridCol w="1135626">
                  <a:extLst>
                    <a:ext uri="{9D8B030D-6E8A-4147-A177-3AD203B41FA5}">
                      <a16:colId xmlns:a16="http://schemas.microsoft.com/office/drawing/2014/main" val="3761698764"/>
                    </a:ext>
                  </a:extLst>
                </a:gridCol>
                <a:gridCol w="1755058">
                  <a:extLst>
                    <a:ext uri="{9D8B030D-6E8A-4147-A177-3AD203B41FA5}">
                      <a16:colId xmlns:a16="http://schemas.microsoft.com/office/drawing/2014/main" val="3328831375"/>
                    </a:ext>
                  </a:extLst>
                </a:gridCol>
                <a:gridCol w="1696063">
                  <a:extLst>
                    <a:ext uri="{9D8B030D-6E8A-4147-A177-3AD203B41FA5}">
                      <a16:colId xmlns:a16="http://schemas.microsoft.com/office/drawing/2014/main" val="3950076185"/>
                    </a:ext>
                  </a:extLst>
                </a:gridCol>
              </a:tblGrid>
              <a:tr h="375479">
                <a:tc gridSpan="4">
                  <a:txBody>
                    <a:bodyPr/>
                    <a:lstStyle/>
                    <a:p>
                      <a:pPr algn="ctr"/>
                      <a:r>
                        <a:rPr lang="es-CR" sz="1300" dirty="0">
                          <a:effectLst/>
                        </a:rPr>
                        <a:t>Programa de Vigilancia de la Salud </a:t>
                      </a:r>
                      <a:endParaRPr lang="es-C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235" marR="42235" marT="0" marB="0" anchor="b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116755"/>
                  </a:ext>
                </a:extLst>
              </a:tr>
              <a:tr h="312898">
                <a:tc>
                  <a:txBody>
                    <a:bodyPr/>
                    <a:lstStyle/>
                    <a:p>
                      <a:endParaRPr lang="es-CR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235" marR="42235" marT="0" marB="0" anchor="b"/>
                </a:tc>
                <a:tc>
                  <a:txBody>
                    <a:bodyPr/>
                    <a:lstStyle/>
                    <a:p>
                      <a:endParaRPr lang="es-CR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235" marR="42235" marT="0" marB="0" anchor="b"/>
                </a:tc>
                <a:tc>
                  <a:txBody>
                    <a:bodyPr/>
                    <a:lstStyle/>
                    <a:p>
                      <a:endParaRPr lang="es-CR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235" marR="42235" marT="0" marB="0" anchor="b"/>
                </a:tc>
                <a:tc>
                  <a:txBody>
                    <a:bodyPr/>
                    <a:lstStyle/>
                    <a:p>
                      <a:endParaRPr lang="es-CR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235" marR="42235" marT="0" marB="0" anchor="b"/>
                </a:tc>
                <a:extLst>
                  <a:ext uri="{0D108BD9-81ED-4DB2-BD59-A6C34878D82A}">
                    <a16:rowId xmlns:a16="http://schemas.microsoft.com/office/drawing/2014/main" val="1186435260"/>
                  </a:ext>
                </a:extLst>
              </a:tr>
              <a:tr h="312898">
                <a:tc>
                  <a:txBody>
                    <a:bodyPr/>
                    <a:lstStyle/>
                    <a:p>
                      <a:pPr algn="ctr"/>
                      <a:r>
                        <a:rPr lang="es-CR" sz="1600" dirty="0">
                          <a:effectLst/>
                        </a:rPr>
                        <a:t>Nombre del Programa 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235" marR="422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600">
                          <a:effectLst/>
                        </a:rPr>
                        <a:t>Periodo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235" marR="422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600">
                          <a:effectLst/>
                        </a:rPr>
                        <a:t>Medico A Cargo 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235" marR="422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600">
                          <a:effectLst/>
                        </a:rPr>
                        <a:t>Total de Pacientes Citados 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235" marR="42235" marT="0" marB="0" anchor="b"/>
                </a:tc>
                <a:extLst>
                  <a:ext uri="{0D108BD9-81ED-4DB2-BD59-A6C34878D82A}">
                    <a16:rowId xmlns:a16="http://schemas.microsoft.com/office/drawing/2014/main" val="955515874"/>
                  </a:ext>
                </a:extLst>
              </a:tr>
              <a:tr h="312898">
                <a:tc>
                  <a:txBody>
                    <a:bodyPr/>
                    <a:lstStyle/>
                    <a:p>
                      <a:r>
                        <a:rPr lang="es-CR" sz="1600" dirty="0">
                          <a:effectLst/>
                        </a:rPr>
                        <a:t>Programa de Valoración Medica de Trabajadores Expuestos a Plaguicidas 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235" marR="42235" marT="0" marB="0" anchor="b"/>
                </a:tc>
                <a:tc>
                  <a:txBody>
                    <a:bodyPr/>
                    <a:lstStyle/>
                    <a:p>
                      <a:r>
                        <a:rPr lang="es-CR" sz="1600">
                          <a:effectLst/>
                        </a:rPr>
                        <a:t>I Semestre 2022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235" marR="42235" marT="0" marB="0" anchor="b"/>
                </a:tc>
                <a:tc>
                  <a:txBody>
                    <a:bodyPr/>
                    <a:lstStyle/>
                    <a:p>
                      <a:r>
                        <a:rPr lang="es-CR" sz="1600">
                          <a:effectLst/>
                        </a:rPr>
                        <a:t>Dra. Carolina Cordero 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235" marR="422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600">
                          <a:effectLst/>
                        </a:rPr>
                        <a:t>6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235" marR="42235" marT="0" marB="0" anchor="b"/>
                </a:tc>
                <a:extLst>
                  <a:ext uri="{0D108BD9-81ED-4DB2-BD59-A6C34878D82A}">
                    <a16:rowId xmlns:a16="http://schemas.microsoft.com/office/drawing/2014/main" val="978907436"/>
                  </a:ext>
                </a:extLst>
              </a:tr>
              <a:tr h="312898">
                <a:tc>
                  <a:txBody>
                    <a:bodyPr/>
                    <a:lstStyle/>
                    <a:p>
                      <a:r>
                        <a:rPr lang="es-CR" sz="1600" dirty="0">
                          <a:effectLst/>
                        </a:rPr>
                        <a:t>Programa de Referencias Medicas a Pacientes Expuestos a Radiaciones Ionizantes 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235" marR="42235" marT="0" marB="0" anchor="b"/>
                </a:tc>
                <a:tc>
                  <a:txBody>
                    <a:bodyPr/>
                    <a:lstStyle/>
                    <a:p>
                      <a:r>
                        <a:rPr lang="es-CR" sz="1600">
                          <a:effectLst/>
                        </a:rPr>
                        <a:t>I y II Semestre 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235" marR="42235" marT="0" marB="0" anchor="b"/>
                </a:tc>
                <a:tc>
                  <a:txBody>
                    <a:bodyPr/>
                    <a:lstStyle/>
                    <a:p>
                      <a:r>
                        <a:rPr lang="es-CR" sz="1600">
                          <a:effectLst/>
                        </a:rPr>
                        <a:t>Dra. Indiana Quiros 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235" marR="422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600">
                          <a:effectLst/>
                        </a:rPr>
                        <a:t>11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235" marR="42235" marT="0" marB="0" anchor="b"/>
                </a:tc>
                <a:extLst>
                  <a:ext uri="{0D108BD9-81ED-4DB2-BD59-A6C34878D82A}">
                    <a16:rowId xmlns:a16="http://schemas.microsoft.com/office/drawing/2014/main" val="1057884351"/>
                  </a:ext>
                </a:extLst>
              </a:tr>
              <a:tr h="312898">
                <a:tc>
                  <a:txBody>
                    <a:bodyPr/>
                    <a:lstStyle/>
                    <a:p>
                      <a:r>
                        <a:rPr lang="es-CR" sz="1600">
                          <a:effectLst/>
                        </a:rPr>
                        <a:t>Valoraciones de pacientes con Audiometría Alterada en 2021 Lista # 2 Prioridad #2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235" marR="42235" marT="0" marB="0" anchor="b"/>
                </a:tc>
                <a:tc>
                  <a:txBody>
                    <a:bodyPr/>
                    <a:lstStyle/>
                    <a:p>
                      <a:r>
                        <a:rPr lang="es-CR" sz="1600" dirty="0">
                          <a:effectLst/>
                        </a:rPr>
                        <a:t>I Semestre 2022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235" marR="42235" marT="0" marB="0" anchor="b"/>
                </a:tc>
                <a:tc>
                  <a:txBody>
                    <a:bodyPr/>
                    <a:lstStyle/>
                    <a:p>
                      <a:r>
                        <a:rPr lang="es-CR" sz="1600">
                          <a:effectLst/>
                        </a:rPr>
                        <a:t>Dra. Alejandra Mayorga 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235" marR="422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600">
                          <a:effectLst/>
                        </a:rPr>
                        <a:t>13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235" marR="42235" marT="0" marB="0" anchor="b"/>
                </a:tc>
                <a:extLst>
                  <a:ext uri="{0D108BD9-81ED-4DB2-BD59-A6C34878D82A}">
                    <a16:rowId xmlns:a16="http://schemas.microsoft.com/office/drawing/2014/main" val="246380287"/>
                  </a:ext>
                </a:extLst>
              </a:tr>
              <a:tr h="312898">
                <a:tc>
                  <a:txBody>
                    <a:bodyPr/>
                    <a:lstStyle/>
                    <a:p>
                      <a:r>
                        <a:rPr lang="es-CR" sz="1600">
                          <a:effectLst/>
                        </a:rPr>
                        <a:t>Valoraciones de pacientes con Audiometría Alterada en 2021 Lista # 3 Prioridad #3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235" marR="42235" marT="0" marB="0" anchor="b"/>
                </a:tc>
                <a:tc>
                  <a:txBody>
                    <a:bodyPr/>
                    <a:lstStyle/>
                    <a:p>
                      <a:r>
                        <a:rPr lang="es-CR" sz="1600">
                          <a:effectLst/>
                        </a:rPr>
                        <a:t>I Semestre 2022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235" marR="42235" marT="0" marB="0" anchor="b"/>
                </a:tc>
                <a:tc>
                  <a:txBody>
                    <a:bodyPr/>
                    <a:lstStyle/>
                    <a:p>
                      <a:r>
                        <a:rPr lang="es-CR" sz="1600" dirty="0">
                          <a:effectLst/>
                        </a:rPr>
                        <a:t>Dra. Alejandra Mayorga 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235" marR="422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600">
                          <a:effectLst/>
                        </a:rPr>
                        <a:t>10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235" marR="42235" marT="0" marB="0" anchor="b"/>
                </a:tc>
                <a:extLst>
                  <a:ext uri="{0D108BD9-81ED-4DB2-BD59-A6C34878D82A}">
                    <a16:rowId xmlns:a16="http://schemas.microsoft.com/office/drawing/2014/main" val="3573307569"/>
                  </a:ext>
                </a:extLst>
              </a:tr>
              <a:tr h="312898">
                <a:tc>
                  <a:txBody>
                    <a:bodyPr/>
                    <a:lstStyle/>
                    <a:p>
                      <a:r>
                        <a:rPr lang="es-CR" sz="1600">
                          <a:effectLst/>
                        </a:rPr>
                        <a:t>Valoración del  personal para Audiometrías a realizar en 2022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235" marR="42235" marT="0" marB="0" anchor="b"/>
                </a:tc>
                <a:tc>
                  <a:txBody>
                    <a:bodyPr/>
                    <a:lstStyle/>
                    <a:p>
                      <a:r>
                        <a:rPr lang="es-CR" sz="1600">
                          <a:effectLst/>
                        </a:rPr>
                        <a:t>II Semestre 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235" marR="42235" marT="0" marB="0" anchor="b"/>
                </a:tc>
                <a:tc>
                  <a:txBody>
                    <a:bodyPr/>
                    <a:lstStyle/>
                    <a:p>
                      <a:r>
                        <a:rPr lang="es-CR" sz="1600" dirty="0">
                          <a:effectLst/>
                        </a:rPr>
                        <a:t>Personal Enfermería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235" marR="422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600" dirty="0">
                          <a:effectLst/>
                        </a:rPr>
                        <a:t>149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235" marR="42235" marT="0" marB="0" anchor="b"/>
                </a:tc>
                <a:extLst>
                  <a:ext uri="{0D108BD9-81ED-4DB2-BD59-A6C34878D82A}">
                    <a16:rowId xmlns:a16="http://schemas.microsoft.com/office/drawing/2014/main" val="2075090878"/>
                  </a:ext>
                </a:extLst>
              </a:tr>
              <a:tr h="312898">
                <a:tc>
                  <a:txBody>
                    <a:bodyPr/>
                    <a:lstStyle/>
                    <a:p>
                      <a:r>
                        <a:rPr lang="es-CR" sz="1600">
                          <a:effectLst/>
                        </a:rPr>
                        <a:t>Lavado de oídos del personal para Audiometrías a realizar en 2023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235" marR="42235" marT="0" marB="0" anchor="b"/>
                </a:tc>
                <a:tc>
                  <a:txBody>
                    <a:bodyPr/>
                    <a:lstStyle/>
                    <a:p>
                      <a:r>
                        <a:rPr lang="es-CR" sz="1600">
                          <a:effectLst/>
                        </a:rPr>
                        <a:t>II Semestre 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235" marR="42235" marT="0" marB="0" anchor="b"/>
                </a:tc>
                <a:tc>
                  <a:txBody>
                    <a:bodyPr/>
                    <a:lstStyle/>
                    <a:p>
                      <a:r>
                        <a:rPr lang="es-CR" sz="1600">
                          <a:effectLst/>
                        </a:rPr>
                        <a:t>Todos los médicos 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235" marR="422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600" dirty="0">
                          <a:effectLst/>
                        </a:rPr>
                        <a:t>68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235" marR="42235" marT="0" marB="0" anchor="b"/>
                </a:tc>
                <a:extLst>
                  <a:ext uri="{0D108BD9-81ED-4DB2-BD59-A6C34878D82A}">
                    <a16:rowId xmlns:a16="http://schemas.microsoft.com/office/drawing/2014/main" val="203792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12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FB12FE-B047-425B-8FBC-6A9353CB8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Estadísticas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F506A6-F096-4454-B418-59F33D4EB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s-C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C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1FAE66-2DF4-4B17-899D-D762950BF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58" y="1732449"/>
            <a:ext cx="7374193" cy="424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70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5377738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018" y="0"/>
            <a:ext cx="4538124" cy="970450"/>
          </a:xfrm>
        </p:spPr>
        <p:txBody>
          <a:bodyPr rtlCol="0" anchor="b">
            <a:normAutofit/>
          </a:bodyPr>
          <a:lstStyle/>
          <a:p>
            <a:pPr algn="l"/>
            <a:r>
              <a:rPr lang="es-ES" sz="4000" dirty="0"/>
              <a:t>NUTRICION </a:t>
            </a:r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199" y="970450"/>
            <a:ext cx="6095985" cy="5887549"/>
          </a:xfrm>
        </p:spPr>
        <p:txBody>
          <a:bodyPr rtlCol="0" anchor="t">
            <a:normAutofit/>
          </a:bodyPr>
          <a:lstStyle/>
          <a:p>
            <a:pPr rtl="0"/>
            <a:r>
              <a:rPr lang="es-ES" sz="2400" dirty="0"/>
              <a:t>Capacitación virtual en nutrición </a:t>
            </a:r>
          </a:p>
          <a:p>
            <a:pPr rtl="0"/>
            <a:r>
              <a:rPr lang="es-ES" sz="2400" dirty="0"/>
              <a:t>Curso de preparación para el parto </a:t>
            </a:r>
          </a:p>
          <a:p>
            <a:pPr rtl="0"/>
            <a:r>
              <a:rPr lang="es-ES" sz="2400" dirty="0"/>
              <a:t>Taller de salud oral y alimentación saludable para estudiantes de residencias </a:t>
            </a:r>
          </a:p>
        </p:txBody>
      </p:sp>
    </p:spTree>
    <p:extLst>
      <p:ext uri="{BB962C8B-B14F-4D97-AF65-F5344CB8AC3E}">
        <p14:creationId xmlns:p14="http://schemas.microsoft.com/office/powerpoint/2010/main" val="312083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A79DF9-E2BD-4E28-B028-BA3912E10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Estadísticas nutrición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095927-D6FB-4858-A5E1-A13F09E44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>
                <a:solidFill>
                  <a:schemeClr val="tx1"/>
                </a:solidFill>
              </a:rPr>
              <a:t>72 pacientes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83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">
  <a:themeElements>
    <a:clrScheme name="Pizarr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Pizarr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zarr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TM04033929[[fn=Pizarra]]</Template>
  <TotalTime>350</TotalTime>
  <Words>661</Words>
  <Application>Microsoft Office PowerPoint</Application>
  <PresentationFormat>Panorámica</PresentationFormat>
  <Paragraphs>155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Calisto MT</vt:lpstr>
      <vt:lpstr>Times New Roman</vt:lpstr>
      <vt:lpstr>Wingdings</vt:lpstr>
      <vt:lpstr>Wingdings 2</vt:lpstr>
      <vt:lpstr>Pizarra</vt:lpstr>
      <vt:lpstr>Informe de labores II Sem-2022</vt:lpstr>
      <vt:lpstr>Enfermería y TEM </vt:lpstr>
      <vt:lpstr>Charlas</vt:lpstr>
      <vt:lpstr>Prevención </vt:lpstr>
      <vt:lpstr>Estadísticas</vt:lpstr>
      <vt:lpstr>Presentación de PowerPoint</vt:lpstr>
      <vt:lpstr>Estadísticas</vt:lpstr>
      <vt:lpstr>NUTRICION </vt:lpstr>
      <vt:lpstr>Estadísticas nutrición </vt:lpstr>
      <vt:lpstr>PSICOLOGIA </vt:lpstr>
      <vt:lpstr>Estadísticas psicología</vt:lpstr>
      <vt:lpstr>MEDICINA</vt:lpstr>
      <vt:lpstr>Estadísticas medicina </vt:lpstr>
      <vt:lpstr>ODONTOLOGIA </vt:lpstr>
      <vt:lpstr>Estadísticas odontología </vt:lpstr>
      <vt:lpstr>DIRECCION</vt:lpstr>
      <vt:lpstr>EJECUCIÓN PRESUPUESTARIA</vt:lpstr>
    </vt:vector>
  </TitlesOfParts>
  <Company>Instituto Tecnologico de Costa 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labores I Sem-2022</dc:title>
  <dc:creator>Marisela Meoño Martín</dc:creator>
  <cp:lastModifiedBy>Marisela Meoño Martín</cp:lastModifiedBy>
  <cp:revision>15</cp:revision>
  <dcterms:created xsi:type="dcterms:W3CDTF">2022-07-18T14:49:38Z</dcterms:created>
  <dcterms:modified xsi:type="dcterms:W3CDTF">2022-12-12T17:10:51Z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