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76" r:id="rId2"/>
  </p:sldMasterIdLst>
  <p:notesMasterIdLst>
    <p:notesMasterId r:id="rId14"/>
  </p:notesMasterIdLst>
  <p:sldIdLst>
    <p:sldId id="256" r:id="rId3"/>
    <p:sldId id="257" r:id="rId4"/>
    <p:sldId id="258" r:id="rId5"/>
    <p:sldId id="265" r:id="rId6"/>
    <p:sldId id="266" r:id="rId7"/>
    <p:sldId id="270" r:id="rId8"/>
    <p:sldId id="271" r:id="rId9"/>
    <p:sldId id="277" r:id="rId10"/>
    <p:sldId id="301" r:id="rId11"/>
    <p:sldId id="302" r:id="rId12"/>
    <p:sldId id="303" r:id="rId13"/>
  </p:sldIdLst>
  <p:sldSz cx="10080625" cy="567055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91" autoAdjust="0"/>
  </p:normalViewPr>
  <p:slideViewPr>
    <p:cSldViewPr snapToGrid="0">
      <p:cViewPr varScale="1">
        <p:scale>
          <a:sx n="78" d="100"/>
          <a:sy n="78" d="100"/>
        </p:scale>
        <p:origin x="86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3170518" cy="481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189" y="1"/>
            <a:ext cx="3170518" cy="481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322"/>
            <a:ext cx="3170518" cy="481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189" y="9119322"/>
            <a:ext cx="3170518" cy="481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s-CR" sz="11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‹Nº›</a:t>
            </a:fld>
            <a:endParaRPr lang="es-CR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47" name="Google Shape;1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47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569" name="Google Shape;569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48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577" name="Google Shape;577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52" name="Google Shape;15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61" name="Google Shape;1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0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262" name="Google Shape;26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1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r>
              <a:rPr lang="es-CR"/>
              <a:t>Pacto firmado en el año 2016</a:t>
            </a:r>
            <a:endParaRPr/>
          </a:p>
        </p:txBody>
      </p:sp>
      <p:sp>
        <p:nvSpPr>
          <p:cNvPr id="268" name="Google Shape;26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5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29" name="Google Shape;32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6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35" name="Google Shape;33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2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98" name="Google Shape;39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46:notes"/>
          <p:cNvSpPr txBox="1">
            <a:spLocks noGrp="1"/>
          </p:cNvSpPr>
          <p:nvPr>
            <p:ph type="body" idx="1"/>
          </p:nvPr>
        </p:nvSpPr>
        <p:spPr>
          <a:xfrm>
            <a:off x="732118" y="4620275"/>
            <a:ext cx="5850965" cy="37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735" tIns="43356" rIns="86735" bIns="43356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563" name="Google Shape;563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907056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694356" y="378037"/>
            <a:ext cx="3251264" cy="1323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Calibri"/>
              <a:buNone/>
              <a:defRPr sz="264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>
            <a:spLocks noGrp="1"/>
          </p:cNvSpPr>
          <p:nvPr>
            <p:ph type="pic" idx="2"/>
          </p:nvPr>
        </p:nvSpPr>
        <p:spPr>
          <a:xfrm>
            <a:off x="4285579" y="816455"/>
            <a:ext cx="5103316" cy="402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None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5"/>
              <a:buFont typeface="Arial"/>
              <a:buNone/>
              <a:defRPr sz="19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sz="16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sz="16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sz="16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sz="16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sz="16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sz="16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694356" y="1701165"/>
            <a:ext cx="3251264" cy="3151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8"/>
              <a:buNone/>
              <a:defRPr sz="1158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693043" y="301906"/>
            <a:ext cx="8694539" cy="109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 rot="5400000">
            <a:off x="3241356" y="-1038793"/>
            <a:ext cx="3597912" cy="8694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 rot="5400000">
            <a:off x="5898001" y="1617851"/>
            <a:ext cx="4805529" cy="2173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 rot="5400000">
            <a:off x="1487727" y="-492780"/>
            <a:ext cx="4805529" cy="6394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6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subTitle" idx="1"/>
          </p:nvPr>
        </p:nvSpPr>
        <p:spPr>
          <a:xfrm>
            <a:off x="503640" y="1326600"/>
            <a:ext cx="907056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442620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2"/>
          </p:nvPr>
        </p:nvSpPr>
        <p:spPr>
          <a:xfrm>
            <a:off x="5151600" y="1326600"/>
            <a:ext cx="442620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subTitle" idx="1"/>
          </p:nvPr>
        </p:nvSpPr>
        <p:spPr>
          <a:xfrm>
            <a:off x="503640" y="225720"/>
            <a:ext cx="9070560" cy="43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4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 txBox="1">
            <a:spLocks noGrp="1"/>
          </p:cNvSpPr>
          <p:nvPr>
            <p:ph type="body" idx="2"/>
          </p:nvPr>
        </p:nvSpPr>
        <p:spPr>
          <a:xfrm>
            <a:off x="503640" y="304416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body" idx="3"/>
          </p:nvPr>
        </p:nvSpPr>
        <p:spPr>
          <a:xfrm>
            <a:off x="5151600" y="1326600"/>
            <a:ext cx="442620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5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442620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5"/>
          <p:cNvSpPr txBox="1">
            <a:spLocks noGrp="1"/>
          </p:cNvSpPr>
          <p:nvPr>
            <p:ph type="body" idx="2"/>
          </p:nvPr>
        </p:nvSpPr>
        <p:spPr>
          <a:xfrm>
            <a:off x="5151600" y="132660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25"/>
          <p:cNvSpPr txBox="1">
            <a:spLocks noGrp="1"/>
          </p:cNvSpPr>
          <p:nvPr>
            <p:ph type="body" idx="3"/>
          </p:nvPr>
        </p:nvSpPr>
        <p:spPr>
          <a:xfrm>
            <a:off x="5151600" y="304416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503640" y="1326600"/>
            <a:ext cx="907056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6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26"/>
          <p:cNvSpPr txBox="1">
            <a:spLocks noGrp="1"/>
          </p:cNvSpPr>
          <p:nvPr>
            <p:ph type="body" idx="2"/>
          </p:nvPr>
        </p:nvSpPr>
        <p:spPr>
          <a:xfrm>
            <a:off x="5151600" y="132660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6"/>
          <p:cNvSpPr txBox="1">
            <a:spLocks noGrp="1"/>
          </p:cNvSpPr>
          <p:nvPr>
            <p:ph type="body" idx="3"/>
          </p:nvPr>
        </p:nvSpPr>
        <p:spPr>
          <a:xfrm>
            <a:off x="503640" y="3044160"/>
            <a:ext cx="907056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7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907056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27"/>
          <p:cNvSpPr txBox="1">
            <a:spLocks noGrp="1"/>
          </p:cNvSpPr>
          <p:nvPr>
            <p:ph type="body" idx="2"/>
          </p:nvPr>
        </p:nvSpPr>
        <p:spPr>
          <a:xfrm>
            <a:off x="503640" y="3044160"/>
            <a:ext cx="907056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8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28"/>
          <p:cNvSpPr txBox="1">
            <a:spLocks noGrp="1"/>
          </p:cNvSpPr>
          <p:nvPr>
            <p:ph type="body" idx="2"/>
          </p:nvPr>
        </p:nvSpPr>
        <p:spPr>
          <a:xfrm>
            <a:off x="5151600" y="132660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p28"/>
          <p:cNvSpPr txBox="1">
            <a:spLocks noGrp="1"/>
          </p:cNvSpPr>
          <p:nvPr>
            <p:ph type="body" idx="3"/>
          </p:nvPr>
        </p:nvSpPr>
        <p:spPr>
          <a:xfrm>
            <a:off x="5151600" y="304416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28"/>
          <p:cNvSpPr txBox="1">
            <a:spLocks noGrp="1"/>
          </p:cNvSpPr>
          <p:nvPr>
            <p:ph type="body" idx="4"/>
          </p:nvPr>
        </p:nvSpPr>
        <p:spPr>
          <a:xfrm>
            <a:off x="503640" y="3044160"/>
            <a:ext cx="442620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9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9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907056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29"/>
          <p:cNvSpPr txBox="1">
            <a:spLocks noGrp="1"/>
          </p:cNvSpPr>
          <p:nvPr>
            <p:ph type="body" idx="2"/>
          </p:nvPr>
        </p:nvSpPr>
        <p:spPr>
          <a:xfrm>
            <a:off x="503640" y="1326600"/>
            <a:ext cx="907056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3" name="Google Shape;14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7200" y="1326600"/>
            <a:ext cx="4123080" cy="3288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7200" y="1326600"/>
            <a:ext cx="4123080" cy="3288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93043" y="301906"/>
            <a:ext cx="8694539" cy="109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93043" y="1509521"/>
            <a:ext cx="8694539" cy="359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ctrTitle"/>
          </p:nvPr>
        </p:nvSpPr>
        <p:spPr>
          <a:xfrm>
            <a:off x="756047" y="928028"/>
            <a:ext cx="8568531" cy="1974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1"/>
              <a:buFont typeface="Calibri"/>
              <a:buNone/>
              <a:defRPr sz="496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ubTitle" idx="1"/>
          </p:nvPr>
        </p:nvSpPr>
        <p:spPr>
          <a:xfrm>
            <a:off x="1260078" y="2978352"/>
            <a:ext cx="7560469" cy="1369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687793" y="1413701"/>
            <a:ext cx="8694539" cy="2358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1"/>
              <a:buFont typeface="Calibri"/>
              <a:buNone/>
              <a:defRPr sz="496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687793" y="3794807"/>
            <a:ext cx="8694539" cy="1240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4"/>
              <a:buNone/>
              <a:defRPr sz="1654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693043" y="301906"/>
            <a:ext cx="8694539" cy="109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693043" y="1509521"/>
            <a:ext cx="4284266" cy="359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2"/>
          </p:nvPr>
        </p:nvSpPr>
        <p:spPr>
          <a:xfrm>
            <a:off x="5103316" y="1509521"/>
            <a:ext cx="4284266" cy="359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>
            <a:off x="694356" y="301906"/>
            <a:ext cx="8694539" cy="109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694357" y="1390073"/>
            <a:ext cx="4264576" cy="681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None/>
              <a:defRPr sz="1654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2"/>
          </p:nvPr>
        </p:nvSpPr>
        <p:spPr>
          <a:xfrm>
            <a:off x="694357" y="2071326"/>
            <a:ext cx="4264576" cy="3046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3"/>
          </p:nvPr>
        </p:nvSpPr>
        <p:spPr>
          <a:xfrm>
            <a:off x="5103317" y="1390073"/>
            <a:ext cx="4285579" cy="681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None/>
              <a:defRPr sz="1654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4"/>
          </p:nvPr>
        </p:nvSpPr>
        <p:spPr>
          <a:xfrm>
            <a:off x="5103317" y="2071326"/>
            <a:ext cx="4285579" cy="3046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694356" y="378037"/>
            <a:ext cx="3251264" cy="1323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Calibri"/>
              <a:buNone/>
              <a:defRPr sz="264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>
            <a:off x="4285579" y="816455"/>
            <a:ext cx="5103316" cy="402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6621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647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marL="1828800" lvl="3" indent="-333629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654"/>
            </a:lvl4pPr>
            <a:lvl5pPr marL="2286000" lvl="4" indent="-333629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654"/>
            </a:lvl5pPr>
            <a:lvl6pPr marL="2743200" lvl="5" indent="-333629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654"/>
            </a:lvl6pPr>
            <a:lvl7pPr marL="3200400" lvl="6" indent="-333629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654"/>
            </a:lvl7pPr>
            <a:lvl8pPr marL="3657600" lvl="7" indent="-33362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654"/>
            </a:lvl8pPr>
            <a:lvl9pPr marL="4114800" lvl="8" indent="-33362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654"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2"/>
          </p:nvPr>
        </p:nvSpPr>
        <p:spPr>
          <a:xfrm>
            <a:off x="694356" y="1701165"/>
            <a:ext cx="3251264" cy="3151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8"/>
              <a:buNone/>
              <a:defRPr sz="1158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93043" y="301906"/>
            <a:ext cx="8694539" cy="109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8"/>
              <a:buFont typeface="Calibri"/>
              <a:buNone/>
              <a:defRPr sz="36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93043" y="1509521"/>
            <a:ext cx="8694539" cy="359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647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5"/>
              <a:buFont typeface="Arial"/>
              <a:buChar char="•"/>
              <a:defRPr sz="198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629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Char char="•"/>
              <a:defRPr sz="16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2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503640" y="22572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503640" y="1326600"/>
            <a:ext cx="907056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hyperlink" Target="http://www.thebluediamondgallery.com/wooden-tile/p/plan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jpg"/><Relationship Id="rId11" Type="http://schemas.openxmlformats.org/officeDocument/2006/relationships/hyperlink" Target="http://revistasdigitales.uniboyaca.edu.co/index.php/rs/article/view/107" TargetMode="External"/><Relationship Id="rId5" Type="http://schemas.openxmlformats.org/officeDocument/2006/relationships/hyperlink" Target="https://www.scout.es/los-ods-cumplen-4-anos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hyperlink" Target="http://logopediaenespecial.blogspot.com/2014/02/paginas-web-utiles-para-atencion-la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hyperlink" Target="../Anexo%201.%20PACTO%20NACIONAL%20AGENDA%202030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.ac.cr/cumplimiento-tec-objetivos-desarrollo-sostenible-ods-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0"/>
          <p:cNvSpPr/>
          <p:nvPr/>
        </p:nvSpPr>
        <p:spPr>
          <a:xfrm>
            <a:off x="503640" y="439956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76"/>
          <p:cNvSpPr/>
          <p:nvPr/>
        </p:nvSpPr>
        <p:spPr>
          <a:xfrm>
            <a:off x="503640" y="226080"/>
            <a:ext cx="907056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76"/>
          <p:cNvSpPr/>
          <p:nvPr/>
        </p:nvSpPr>
        <p:spPr>
          <a:xfrm>
            <a:off x="503640" y="885825"/>
            <a:ext cx="9070560" cy="437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76"/>
          <p:cNvSpPr txBox="1"/>
          <p:nvPr/>
        </p:nvSpPr>
        <p:spPr>
          <a:xfrm>
            <a:off x="864395" y="0"/>
            <a:ext cx="840819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CR" sz="32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Acciones de mejora: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9B230BC3-9EA1-40A1-9794-BB5935242A6C}"/>
              </a:ext>
            </a:extLst>
          </p:cNvPr>
          <p:cNvSpPr/>
          <p:nvPr/>
        </p:nvSpPr>
        <p:spPr>
          <a:xfrm>
            <a:off x="2528717" y="586237"/>
            <a:ext cx="5362581" cy="1149045"/>
          </a:xfrm>
          <a:custGeom>
            <a:avLst/>
            <a:gdLst>
              <a:gd name="connsiteX0" fmla="*/ 0 w 5362581"/>
              <a:gd name="connsiteY0" fmla="*/ 0 h 997215"/>
              <a:gd name="connsiteX1" fmla="*/ 4863974 w 5362581"/>
              <a:gd name="connsiteY1" fmla="*/ 0 h 997215"/>
              <a:gd name="connsiteX2" fmla="*/ 5362581 w 5362581"/>
              <a:gd name="connsiteY2" fmla="*/ 498608 h 997215"/>
              <a:gd name="connsiteX3" fmla="*/ 4863974 w 5362581"/>
              <a:gd name="connsiteY3" fmla="*/ 997215 h 997215"/>
              <a:gd name="connsiteX4" fmla="*/ 0 w 5362581"/>
              <a:gd name="connsiteY4" fmla="*/ 997215 h 997215"/>
              <a:gd name="connsiteX5" fmla="*/ 0 w 5362581"/>
              <a:gd name="connsiteY5" fmla="*/ 0 h 99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62581" h="997215">
                <a:moveTo>
                  <a:pt x="5362581" y="997214"/>
                </a:moveTo>
                <a:lnTo>
                  <a:pt x="498607" y="997214"/>
                </a:lnTo>
                <a:lnTo>
                  <a:pt x="0" y="498607"/>
                </a:lnTo>
                <a:lnTo>
                  <a:pt x="498607" y="1"/>
                </a:lnTo>
                <a:lnTo>
                  <a:pt x="5362581" y="1"/>
                </a:lnTo>
                <a:lnTo>
                  <a:pt x="5362581" y="99721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9048" tIns="49531" rIns="92456" bIns="49530" numCol="1" spcCol="1270" anchor="t" anchorCtr="0">
            <a:noAutofit/>
          </a:bodyPr>
          <a:lstStyle/>
          <a:p>
            <a:pPr marL="0" lvl="0" indent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R" sz="1300" b="0" i="0" kern="1200" dirty="0"/>
              <a:t>Solicitud a CR la vinculación de las futuras acciones, programas y proyectos con los ODS y Metas Agenda 2030.</a:t>
            </a:r>
            <a:endParaRPr lang="es-CR" sz="1300" kern="1200" dirty="0"/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CR" sz="1000" b="0" i="0" kern="1200" dirty="0"/>
              <a:t>Plan Estratégico y Planes Anuales Operativos 2021-2030</a:t>
            </a:r>
            <a:endParaRPr lang="es-CR" sz="1000" kern="1200" dirty="0"/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CR" sz="1000" b="0" i="0" kern="1200" dirty="0"/>
              <a:t>Incluir en la ficha de los Proyectos de investigación y Extensión la vinculación</a:t>
            </a:r>
            <a:endParaRPr lang="es-CR" sz="1000" kern="1200" dirty="0"/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CR" sz="1000" b="0" i="0" kern="1200" dirty="0"/>
              <a:t>Convenios, quehacer de los Centros de Investigación, etc.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CR" sz="1000" kern="1200" dirty="0"/>
              <a:t>Incluir acciones para mitigar las afectaciones ante COVID19 y huracanes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4629964-6FB3-49CE-BF83-7BA947B9BCD6}"/>
              </a:ext>
            </a:extLst>
          </p:cNvPr>
          <p:cNvSpPr/>
          <p:nvPr/>
        </p:nvSpPr>
        <p:spPr>
          <a:xfrm>
            <a:off x="2030109" y="586238"/>
            <a:ext cx="997215" cy="997215"/>
          </a:xfrm>
          <a:prstGeom prst="ellipse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0B7288B4-AF56-4F6F-8545-3F086D309736}"/>
              </a:ext>
            </a:extLst>
          </p:cNvPr>
          <p:cNvSpPr/>
          <p:nvPr/>
        </p:nvSpPr>
        <p:spPr>
          <a:xfrm>
            <a:off x="2528717" y="1780309"/>
            <a:ext cx="5362581" cy="1098035"/>
          </a:xfrm>
          <a:custGeom>
            <a:avLst/>
            <a:gdLst>
              <a:gd name="connsiteX0" fmla="*/ 0 w 5362581"/>
              <a:gd name="connsiteY0" fmla="*/ 0 h 997215"/>
              <a:gd name="connsiteX1" fmla="*/ 4863974 w 5362581"/>
              <a:gd name="connsiteY1" fmla="*/ 0 h 997215"/>
              <a:gd name="connsiteX2" fmla="*/ 5362581 w 5362581"/>
              <a:gd name="connsiteY2" fmla="*/ 498608 h 997215"/>
              <a:gd name="connsiteX3" fmla="*/ 4863974 w 5362581"/>
              <a:gd name="connsiteY3" fmla="*/ 997215 h 997215"/>
              <a:gd name="connsiteX4" fmla="*/ 0 w 5362581"/>
              <a:gd name="connsiteY4" fmla="*/ 997215 h 997215"/>
              <a:gd name="connsiteX5" fmla="*/ 0 w 5362581"/>
              <a:gd name="connsiteY5" fmla="*/ 0 h 99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62581" h="997215">
                <a:moveTo>
                  <a:pt x="5362581" y="997214"/>
                </a:moveTo>
                <a:lnTo>
                  <a:pt x="498607" y="997214"/>
                </a:lnTo>
                <a:lnTo>
                  <a:pt x="0" y="498607"/>
                </a:lnTo>
                <a:lnTo>
                  <a:pt x="498607" y="1"/>
                </a:lnTo>
                <a:lnTo>
                  <a:pt x="5362581" y="1"/>
                </a:lnTo>
                <a:lnTo>
                  <a:pt x="5362581" y="99721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9048" tIns="49531" rIns="92456" bIns="49530" numCol="1" spcCol="1270" anchor="t" anchorCtr="0">
            <a:noAutofit/>
          </a:bodyPr>
          <a:lstStyle/>
          <a:p>
            <a:pPr marL="0" lvl="0" indent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R" sz="1300" b="0" i="0" kern="1200" dirty="0">
                <a:solidFill>
                  <a:schemeClr val="tx1"/>
                </a:solidFill>
              </a:rPr>
              <a:t>Articulación de acciones institucionales de seguimiento al cumplimiento de los ODS y visibilidad</a:t>
            </a:r>
            <a:endParaRPr lang="es-CR" sz="1300" kern="1200" dirty="0">
              <a:solidFill>
                <a:schemeClr val="tx1"/>
              </a:solidFill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CR" sz="1000" b="0" i="0" kern="1200" dirty="0">
                <a:solidFill>
                  <a:schemeClr val="tx1"/>
                </a:solidFill>
              </a:rPr>
              <a:t>Alianza entre OPI, GASEL, </a:t>
            </a:r>
            <a:r>
              <a:rPr lang="es-CR" sz="1000" b="0" i="0" kern="1200" dirty="0" err="1">
                <a:solidFill>
                  <a:schemeClr val="tx1"/>
                </a:solidFill>
              </a:rPr>
              <a:t>CyM</a:t>
            </a:r>
            <a:r>
              <a:rPr lang="es-CR" sz="1000" b="0" i="0" kern="1200" dirty="0">
                <a:solidFill>
                  <a:schemeClr val="tx1"/>
                </a:solidFill>
              </a:rPr>
              <a:t>, Com. Visibilidad, Biblioteca: Seguimiento, Ranking ODS, Ranking Universidades Sostenibles, Ranking de Impacto de QS, entre otros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CR" sz="1000" b="0" i="0" kern="1200" dirty="0">
                <a:solidFill>
                  <a:schemeClr val="tx1"/>
                </a:solidFill>
              </a:rPr>
              <a:t>Sistematizar en un mismo sitio, documentar y divulgar la información</a:t>
            </a:r>
            <a:endParaRPr lang="es-CR" sz="1000" kern="1200" dirty="0">
              <a:solidFill>
                <a:schemeClr val="tx1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7387E58-3FC8-4368-85F3-4CDBDFC4D622}"/>
              </a:ext>
            </a:extLst>
          </p:cNvPr>
          <p:cNvSpPr/>
          <p:nvPr/>
        </p:nvSpPr>
        <p:spPr>
          <a:xfrm>
            <a:off x="2030109" y="1881129"/>
            <a:ext cx="997215" cy="997215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rcRect/>
            <a:stretch>
              <a:fillRect l="-25000" r="-2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0FEB94D8-CB02-420E-96CF-A350613AE87D}"/>
              </a:ext>
            </a:extLst>
          </p:cNvPr>
          <p:cNvSpPr/>
          <p:nvPr/>
        </p:nvSpPr>
        <p:spPr>
          <a:xfrm>
            <a:off x="2528717" y="3176020"/>
            <a:ext cx="5362581" cy="997216"/>
          </a:xfrm>
          <a:custGeom>
            <a:avLst/>
            <a:gdLst>
              <a:gd name="connsiteX0" fmla="*/ 0 w 5362581"/>
              <a:gd name="connsiteY0" fmla="*/ 0 h 997215"/>
              <a:gd name="connsiteX1" fmla="*/ 4863974 w 5362581"/>
              <a:gd name="connsiteY1" fmla="*/ 0 h 997215"/>
              <a:gd name="connsiteX2" fmla="*/ 5362581 w 5362581"/>
              <a:gd name="connsiteY2" fmla="*/ 498608 h 997215"/>
              <a:gd name="connsiteX3" fmla="*/ 4863974 w 5362581"/>
              <a:gd name="connsiteY3" fmla="*/ 997215 h 997215"/>
              <a:gd name="connsiteX4" fmla="*/ 0 w 5362581"/>
              <a:gd name="connsiteY4" fmla="*/ 997215 h 997215"/>
              <a:gd name="connsiteX5" fmla="*/ 0 w 5362581"/>
              <a:gd name="connsiteY5" fmla="*/ 0 h 99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62581" h="997215">
                <a:moveTo>
                  <a:pt x="5362581" y="997214"/>
                </a:moveTo>
                <a:lnTo>
                  <a:pt x="498607" y="997214"/>
                </a:lnTo>
                <a:lnTo>
                  <a:pt x="0" y="498607"/>
                </a:lnTo>
                <a:lnTo>
                  <a:pt x="498607" y="1"/>
                </a:lnTo>
                <a:lnTo>
                  <a:pt x="5362581" y="1"/>
                </a:lnTo>
                <a:lnTo>
                  <a:pt x="5362581" y="99721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9048" tIns="49531" rIns="92456" bIns="49530" numCol="1" spcCol="1270" anchor="ctr" anchorCtr="0">
            <a:noAutofit/>
          </a:bodyPr>
          <a:lstStyle/>
          <a:p>
            <a:pPr marL="0" lvl="0" indent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R" sz="1300" b="0" i="0" kern="1200" dirty="0"/>
              <a:t>Mejorar y actualizar la información publicada en la página Web: informes, ODS, quehacer de los Centros de Investigación, entre otros.</a:t>
            </a:r>
            <a:endParaRPr lang="es-CR" sz="1300" kern="1200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416A519-4EBD-494A-AF99-C89063DB3DE7}"/>
              </a:ext>
            </a:extLst>
          </p:cNvPr>
          <p:cNvSpPr/>
          <p:nvPr/>
        </p:nvSpPr>
        <p:spPr>
          <a:xfrm>
            <a:off x="2030109" y="3176021"/>
            <a:ext cx="997215" cy="997215"/>
          </a:xfrm>
          <a:prstGeom prst="ellipse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9"/>
                </a:ext>
              </a:extLst>
            </a:blip>
            <a:srcRect/>
            <a:stretch>
              <a:fillRect l="-22000" r="-2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3777FD60-06AF-4AB9-B411-E52F8B809740}"/>
              </a:ext>
            </a:extLst>
          </p:cNvPr>
          <p:cNvSpPr/>
          <p:nvPr/>
        </p:nvSpPr>
        <p:spPr>
          <a:xfrm>
            <a:off x="2528717" y="4470911"/>
            <a:ext cx="5362582" cy="997216"/>
          </a:xfrm>
          <a:custGeom>
            <a:avLst/>
            <a:gdLst>
              <a:gd name="connsiteX0" fmla="*/ 0 w 5362581"/>
              <a:gd name="connsiteY0" fmla="*/ 0 h 997215"/>
              <a:gd name="connsiteX1" fmla="*/ 4863974 w 5362581"/>
              <a:gd name="connsiteY1" fmla="*/ 0 h 997215"/>
              <a:gd name="connsiteX2" fmla="*/ 5362581 w 5362581"/>
              <a:gd name="connsiteY2" fmla="*/ 498608 h 997215"/>
              <a:gd name="connsiteX3" fmla="*/ 4863974 w 5362581"/>
              <a:gd name="connsiteY3" fmla="*/ 997215 h 997215"/>
              <a:gd name="connsiteX4" fmla="*/ 0 w 5362581"/>
              <a:gd name="connsiteY4" fmla="*/ 997215 h 997215"/>
              <a:gd name="connsiteX5" fmla="*/ 0 w 5362581"/>
              <a:gd name="connsiteY5" fmla="*/ 0 h 99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62581" h="997215">
                <a:moveTo>
                  <a:pt x="5362581" y="997214"/>
                </a:moveTo>
                <a:lnTo>
                  <a:pt x="498607" y="997214"/>
                </a:lnTo>
                <a:lnTo>
                  <a:pt x="0" y="498607"/>
                </a:lnTo>
                <a:lnTo>
                  <a:pt x="498607" y="1"/>
                </a:lnTo>
                <a:lnTo>
                  <a:pt x="5362581" y="1"/>
                </a:lnTo>
                <a:lnTo>
                  <a:pt x="5362581" y="99721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9048" tIns="49531" rIns="92457" bIns="49530" numCol="1" spcCol="1270" anchor="ctr" anchorCtr="0">
            <a:noAutofit/>
          </a:bodyPr>
          <a:lstStyle/>
          <a:p>
            <a:pPr marL="0" lvl="0" indent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R" sz="1300" b="0" i="0" kern="1200" dirty="0"/>
              <a:t>Establecer los indicadores que permitan evidenciar nuestra contribución al paso de los años a los ODS</a:t>
            </a:r>
            <a:endParaRPr lang="es-CR" sz="1300" kern="12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8C29C2D-3F84-4D19-8E2E-7C09E7873613}"/>
              </a:ext>
            </a:extLst>
          </p:cNvPr>
          <p:cNvSpPr/>
          <p:nvPr/>
        </p:nvSpPr>
        <p:spPr>
          <a:xfrm>
            <a:off x="2030109" y="4470912"/>
            <a:ext cx="997215" cy="997215"/>
          </a:xfrm>
          <a:prstGeom prst="ellipse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1"/>
                </a:ext>
              </a:extLst>
            </a:blip>
            <a:srcRect/>
            <a:stretch>
              <a:fillRect l="-47000" r="-4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Google Shape;552;p73">
            <a:extLst>
              <a:ext uri="{FF2B5EF4-FFF2-40B4-BE49-F238E27FC236}">
                <a16:creationId xmlns:a16="http://schemas.microsoft.com/office/drawing/2014/main" id="{0F779CC2-0565-4DD2-9631-886259623896}"/>
              </a:ext>
            </a:extLst>
          </p:cNvPr>
          <p:cNvSpPr/>
          <p:nvPr/>
        </p:nvSpPr>
        <p:spPr>
          <a:xfrm>
            <a:off x="-1" y="0"/>
            <a:ext cx="628800" cy="5670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/>
          <p:nvPr/>
        </p:nvSpPr>
        <p:spPr>
          <a:xfrm>
            <a:off x="5556997" y="4714009"/>
            <a:ext cx="4345477" cy="753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R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M.Sc</a:t>
            </a:r>
            <a:r>
              <a:rPr lang="es-CR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Tatiana Fernández Martín, colaboradora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R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Oficina de Planificación Institucional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R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 de Gestión de la Información</a:t>
            </a:r>
            <a:endParaRPr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31"/>
          <p:cNvSpPr txBox="1">
            <a:spLocks noGrp="1"/>
          </p:cNvSpPr>
          <p:nvPr>
            <p:ph type="title"/>
          </p:nvPr>
        </p:nvSpPr>
        <p:spPr>
          <a:xfrm>
            <a:off x="831915" y="704711"/>
            <a:ext cx="9070560" cy="165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Calibri"/>
              <a:buNone/>
            </a:pPr>
            <a:r>
              <a:rPr lang="es-CR" sz="4800" b="1" dirty="0">
                <a:solidFill>
                  <a:srgbClr val="002060"/>
                </a:solidFill>
              </a:rPr>
              <a:t>CUMPLIMIENTO DE LOS ODS </a:t>
            </a:r>
            <a:br>
              <a:rPr lang="es-CR" sz="4800" b="1" dirty="0">
                <a:solidFill>
                  <a:srgbClr val="002060"/>
                </a:solidFill>
              </a:rPr>
            </a:br>
            <a:r>
              <a:rPr lang="es-CR" sz="4800" b="1" dirty="0">
                <a:solidFill>
                  <a:srgbClr val="002060"/>
                </a:solidFill>
              </a:rPr>
              <a:t>POR PARTE DEL TEC, año 2019</a:t>
            </a:r>
            <a:endParaRPr dirty="0"/>
          </a:p>
        </p:txBody>
      </p:sp>
      <p:sp>
        <p:nvSpPr>
          <p:cNvPr id="156" name="Google Shape;156;p31"/>
          <p:cNvSpPr txBox="1"/>
          <p:nvPr/>
        </p:nvSpPr>
        <p:spPr>
          <a:xfrm>
            <a:off x="2621972" y="3738690"/>
            <a:ext cx="530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CR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Exposición ante </a:t>
            </a:r>
            <a:r>
              <a:rPr lang="es-CR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Fundecooperación</a:t>
            </a:r>
            <a:r>
              <a:rPr lang="es-CR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el 11/12/2020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1"/>
          <p:cNvSpPr/>
          <p:nvPr/>
        </p:nvSpPr>
        <p:spPr>
          <a:xfrm>
            <a:off x="-1" y="0"/>
            <a:ext cx="628651" cy="56705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31" descr="Imagen relacionad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26006" y="2168514"/>
            <a:ext cx="2843736" cy="1333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2"/>
          <p:cNvSpPr txBox="1">
            <a:spLocks noGrp="1"/>
          </p:cNvSpPr>
          <p:nvPr>
            <p:ph type="title"/>
          </p:nvPr>
        </p:nvSpPr>
        <p:spPr>
          <a:xfrm>
            <a:off x="693043" y="301906"/>
            <a:ext cx="8694539" cy="769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</a:pPr>
            <a:r>
              <a:rPr lang="es-CR" b="1" dirty="0">
                <a:solidFill>
                  <a:srgbClr val="002060"/>
                </a:solidFill>
              </a:rPr>
              <a:t>AGENDA:</a:t>
            </a:r>
            <a:endParaRPr dirty="0"/>
          </a:p>
        </p:txBody>
      </p:sp>
      <p:sp>
        <p:nvSpPr>
          <p:cNvPr id="164" name="Google Shape;164;p32"/>
          <p:cNvSpPr txBox="1">
            <a:spLocks noGrp="1"/>
          </p:cNvSpPr>
          <p:nvPr>
            <p:ph type="body" idx="1"/>
          </p:nvPr>
        </p:nvSpPr>
        <p:spPr>
          <a:xfrm>
            <a:off x="982133" y="1158154"/>
            <a:ext cx="8363115" cy="411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indent="-514350">
              <a:spcBef>
                <a:spcPts val="0"/>
              </a:spcBef>
              <a:buSzPts val="2300"/>
              <a:buFont typeface="Calibri"/>
              <a:buAutoNum type="arabicPeriod"/>
            </a:pPr>
            <a:r>
              <a:rPr lang="es-CR" sz="3200" b="1" dirty="0">
                <a:solidFill>
                  <a:schemeClr val="accent5">
                    <a:lumMod val="50000"/>
                  </a:schemeClr>
                </a:solidFill>
              </a:rPr>
              <a:t>Pacto Nacional por el avance de los ODS</a:t>
            </a:r>
            <a:endParaRPr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lvl="0" indent="-514350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s-CR" sz="3200" b="1" dirty="0">
                <a:solidFill>
                  <a:schemeClr val="accent5">
                    <a:lumMod val="50000"/>
                  </a:schemeClr>
                </a:solidFill>
              </a:rPr>
              <a:t>Metodología para la obtención de la información</a:t>
            </a:r>
            <a:endParaRPr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lvl="0" indent="-514350">
              <a:buSzPts val="2300"/>
              <a:buFont typeface="Calibri"/>
              <a:buAutoNum type="arabicPeriod"/>
            </a:pPr>
            <a:r>
              <a:rPr lang="es-CR" sz="3200" b="1" dirty="0">
                <a:solidFill>
                  <a:schemeClr val="accent5">
                    <a:lumMod val="50000"/>
                  </a:schemeClr>
                </a:solidFill>
              </a:rPr>
              <a:t>Programas/Proyectos o Acciones TEC 2019, en Cumplimiento por ODS </a:t>
            </a:r>
          </a:p>
          <a:p>
            <a:pPr marL="514350" lvl="0" indent="-514350">
              <a:buSzPts val="2300"/>
              <a:buFont typeface="Calibri"/>
              <a:buAutoNum type="arabicPeriod"/>
            </a:pPr>
            <a:r>
              <a:rPr lang="es-CR" sz="3200" b="1" dirty="0">
                <a:solidFill>
                  <a:schemeClr val="accent5">
                    <a:lumMod val="50000"/>
                  </a:schemeClr>
                </a:solidFill>
              </a:rPr>
              <a:t>Acciones de mejora para el seguimiento 2020 y visibilidad</a:t>
            </a:r>
            <a:endParaRPr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None/>
            </a:pPr>
            <a:endParaRPr sz="3200" dirty="0"/>
          </a:p>
        </p:txBody>
      </p:sp>
      <p:sp>
        <p:nvSpPr>
          <p:cNvPr id="165" name="Google Shape;165;p32"/>
          <p:cNvSpPr/>
          <p:nvPr/>
        </p:nvSpPr>
        <p:spPr>
          <a:xfrm>
            <a:off x="-1" y="0"/>
            <a:ext cx="628651" cy="5670550"/>
          </a:xfrm>
          <a:prstGeom prst="rect">
            <a:avLst/>
          </a:pr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9"/>
          <p:cNvSpPr txBox="1">
            <a:spLocks noGrp="1"/>
          </p:cNvSpPr>
          <p:nvPr>
            <p:ph type="title"/>
          </p:nvPr>
        </p:nvSpPr>
        <p:spPr>
          <a:xfrm>
            <a:off x="1543050" y="2384934"/>
            <a:ext cx="8123358" cy="145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None/>
            </a:pPr>
            <a:r>
              <a:rPr lang="es-CR" b="1" dirty="0">
                <a:solidFill>
                  <a:srgbClr val="002060"/>
                </a:solidFill>
              </a:rPr>
              <a:t>2. PACTO NACIONAL POR EL AVANCE DE LOS ODS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265" name="Google Shape;265;p39"/>
          <p:cNvSpPr/>
          <p:nvPr/>
        </p:nvSpPr>
        <p:spPr>
          <a:xfrm>
            <a:off x="-1" y="0"/>
            <a:ext cx="628651" cy="56705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0"/>
          <p:cNvSpPr txBox="1">
            <a:spLocks noGrp="1"/>
          </p:cNvSpPr>
          <p:nvPr>
            <p:ph type="title"/>
          </p:nvPr>
        </p:nvSpPr>
        <p:spPr>
          <a:xfrm>
            <a:off x="950118" y="225720"/>
            <a:ext cx="8624082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</a:pPr>
            <a:r>
              <a:rPr lang="es-CR" sz="3638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2.1 Algunos acuerdos de interés:</a:t>
            </a:r>
            <a:endParaRPr sz="3638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40"/>
          <p:cNvSpPr/>
          <p:nvPr/>
        </p:nvSpPr>
        <p:spPr>
          <a:xfrm>
            <a:off x="-1" y="0"/>
            <a:ext cx="628651" cy="56705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40"/>
          <p:cNvSpPr/>
          <p:nvPr/>
        </p:nvSpPr>
        <p:spPr>
          <a:xfrm>
            <a:off x="1792827" y="1212853"/>
            <a:ext cx="3199417" cy="1919650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0"/>
          <p:cNvSpPr txBox="1"/>
          <p:nvPr/>
        </p:nvSpPr>
        <p:spPr>
          <a:xfrm>
            <a:off x="1792827" y="1212853"/>
            <a:ext cx="3199417" cy="191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750" tIns="64750" rIns="64750" bIns="64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lang="es-CR" sz="17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Contribuir al c</a:t>
            </a:r>
            <a:r>
              <a:rPr lang="es-CR" sz="1700" b="1" i="0" u="sng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umplimiento de los objetivos y metas</a:t>
            </a:r>
            <a:r>
              <a:rPr lang="es-CR" sz="17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del desarrollo sostenible establecidos en la Agenda 2030…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40"/>
          <p:cNvSpPr/>
          <p:nvPr/>
        </p:nvSpPr>
        <p:spPr>
          <a:xfrm>
            <a:off x="5312186" y="1212853"/>
            <a:ext cx="3199417" cy="1919650"/>
          </a:xfrm>
          <a:prstGeom prst="rect">
            <a:avLst/>
          </a:prstGeom>
          <a:solidFill>
            <a:srgbClr val="5BB27B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40"/>
          <p:cNvSpPr txBox="1"/>
          <p:nvPr/>
        </p:nvSpPr>
        <p:spPr>
          <a:xfrm>
            <a:off x="5312185" y="1129237"/>
            <a:ext cx="3199417" cy="191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750" tIns="64750" rIns="64750" bIns="64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lang="es-CR" sz="17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s-CR" sz="1700" b="1" i="0" u="sng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Incorporar</a:t>
            </a:r>
            <a:r>
              <a:rPr lang="es-CR" sz="17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los objetivos y metas… en la Agenda 2030 en los instrumentos de </a:t>
            </a:r>
            <a:r>
              <a:rPr lang="es-CR" sz="1700" b="1" i="0" u="sng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planificación y de presupuestación</a:t>
            </a:r>
            <a:r>
              <a:rPr lang="es-CR" sz="17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 las instituciones y organizaciones.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40"/>
          <p:cNvSpPr/>
          <p:nvPr/>
        </p:nvSpPr>
        <p:spPr>
          <a:xfrm>
            <a:off x="1792007" y="3493583"/>
            <a:ext cx="3199417" cy="1919650"/>
          </a:xfrm>
          <a:prstGeom prst="rect">
            <a:avLst/>
          </a:prstGeom>
          <a:solidFill>
            <a:srgbClr val="5F8AA9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40"/>
          <p:cNvSpPr txBox="1"/>
          <p:nvPr/>
        </p:nvSpPr>
        <p:spPr>
          <a:xfrm>
            <a:off x="1792007" y="3493583"/>
            <a:ext cx="3199417" cy="191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750" tIns="64750" rIns="64750" bIns="64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lang="es-CR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es-CR" sz="17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Fortalecer las capacidades institucionales </a:t>
            </a:r>
            <a:r>
              <a:rPr lang="es-CR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para el desarrollo de políticas, planes, programas y proyectos, en el marco de la implementación y el seguimiento de las metas de desarrollo sostenible…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40"/>
          <p:cNvSpPr/>
          <p:nvPr/>
        </p:nvSpPr>
        <p:spPr>
          <a:xfrm>
            <a:off x="5312186" y="3452445"/>
            <a:ext cx="3199417" cy="1919650"/>
          </a:xfrm>
          <a:prstGeom prst="rect">
            <a:avLst/>
          </a:prstGeom>
          <a:solidFill>
            <a:srgbClr val="7F63A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40"/>
          <p:cNvSpPr txBox="1"/>
          <p:nvPr/>
        </p:nvSpPr>
        <p:spPr>
          <a:xfrm>
            <a:off x="5312186" y="3452445"/>
            <a:ext cx="3199417" cy="191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750" tIns="64750" rIns="64750" bIns="64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lang="es-CR" sz="17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7. Participar activamente en la implementación de la</a:t>
            </a:r>
            <a:r>
              <a:rPr lang="es-CR" sz="1700" b="1" i="0" u="sng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estrategia nacional de seguimiento de los ODS</a:t>
            </a:r>
            <a:r>
              <a:rPr lang="es-CR" sz="17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de tal forma que la misma refleje el aporte brindado ...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831229-CD13-49AC-8B32-56D850DEB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189" y="2835984"/>
            <a:ext cx="2337906" cy="783693"/>
          </a:xfrm>
          <a:prstGeom prst="rect">
            <a:avLst/>
          </a:prstGeom>
        </p:spPr>
      </p:pic>
      <p:sp>
        <p:nvSpPr>
          <p:cNvPr id="3" name="Rombo 2">
            <a:hlinkClick r:id="rId4" action="ppaction://hlinkfile"/>
            <a:extLst>
              <a:ext uri="{FF2B5EF4-FFF2-40B4-BE49-F238E27FC236}">
                <a16:creationId xmlns:a16="http://schemas.microsoft.com/office/drawing/2014/main" id="{0208EE70-FCD4-4C38-AEF2-490E87676695}"/>
              </a:ext>
            </a:extLst>
          </p:cNvPr>
          <p:cNvSpPr/>
          <p:nvPr/>
        </p:nvSpPr>
        <p:spPr>
          <a:xfrm>
            <a:off x="8895906" y="4521490"/>
            <a:ext cx="971107" cy="85060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800" dirty="0"/>
              <a:t>Pacto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/>
      <p:bldP spid="276" grpId="0"/>
      <p:bldP spid="278" grpId="0"/>
      <p:bldP spid="2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4"/>
          <p:cNvSpPr txBox="1">
            <a:spLocks noGrp="1"/>
          </p:cNvSpPr>
          <p:nvPr>
            <p:ph type="title"/>
          </p:nvPr>
        </p:nvSpPr>
        <p:spPr>
          <a:xfrm>
            <a:off x="1286666" y="1721643"/>
            <a:ext cx="8379741" cy="1860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</a:pPr>
            <a:r>
              <a:rPr lang="es-CR" b="1" dirty="0">
                <a:solidFill>
                  <a:srgbClr val="002060"/>
                </a:solidFill>
              </a:rPr>
              <a:t>2. METODOLOGÍA PARA LA OBTENCIÓN DE LA INFORMACIÓN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332" name="Google Shape;332;p44"/>
          <p:cNvSpPr/>
          <p:nvPr/>
        </p:nvSpPr>
        <p:spPr>
          <a:xfrm>
            <a:off x="-1" y="0"/>
            <a:ext cx="628651" cy="56705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5"/>
          <p:cNvSpPr txBox="1">
            <a:spLocks noGrp="1"/>
          </p:cNvSpPr>
          <p:nvPr>
            <p:ph type="title"/>
          </p:nvPr>
        </p:nvSpPr>
        <p:spPr>
          <a:xfrm>
            <a:off x="892968" y="225720"/>
            <a:ext cx="8681231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</a:pPr>
            <a:r>
              <a:rPr lang="es-CR" sz="32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2.1 Insumos consultados:</a:t>
            </a:r>
            <a:endParaRPr sz="32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45"/>
          <p:cNvSpPr/>
          <p:nvPr/>
        </p:nvSpPr>
        <p:spPr>
          <a:xfrm>
            <a:off x="1632116" y="1034902"/>
            <a:ext cx="8312870" cy="440992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7CF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45"/>
          <p:cNvSpPr/>
          <p:nvPr/>
        </p:nvSpPr>
        <p:spPr>
          <a:xfrm>
            <a:off x="820037" y="2357880"/>
            <a:ext cx="1019118" cy="1763972"/>
          </a:xfrm>
          <a:prstGeom prst="roundRect">
            <a:avLst>
              <a:gd name="adj" fmla="val 16667"/>
            </a:avLst>
          </a:prstGeom>
          <a:solidFill>
            <a:srgbClr val="BF504D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45"/>
          <p:cNvSpPr txBox="1"/>
          <p:nvPr/>
        </p:nvSpPr>
        <p:spPr>
          <a:xfrm>
            <a:off x="857326" y="2397642"/>
            <a:ext cx="936197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Informes de labores de: Vicerrectorías, Dir. de Campus y Centros Académicos al 31 de diciembre, 2019</a:t>
            </a:r>
            <a:endParaRPr sz="105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45"/>
          <p:cNvSpPr/>
          <p:nvPr/>
        </p:nvSpPr>
        <p:spPr>
          <a:xfrm>
            <a:off x="1885895" y="2357880"/>
            <a:ext cx="934768" cy="1763971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45"/>
          <p:cNvSpPr txBox="1"/>
          <p:nvPr/>
        </p:nvSpPr>
        <p:spPr>
          <a:xfrm>
            <a:off x="1931527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Evaluación al PAO al 30/06/2019 y 31/12/2019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45"/>
          <p:cNvSpPr/>
          <p:nvPr/>
        </p:nvSpPr>
        <p:spPr>
          <a:xfrm>
            <a:off x="2867401" y="2357880"/>
            <a:ext cx="934768" cy="1763971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45"/>
          <p:cNvSpPr txBox="1"/>
          <p:nvPr/>
        </p:nvSpPr>
        <p:spPr>
          <a:xfrm>
            <a:off x="2913033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Informes o suministro de información específica: GASEL, IncluTEC, PPIQ, Equidad de Género, etc.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45"/>
          <p:cNvSpPr/>
          <p:nvPr/>
        </p:nvSpPr>
        <p:spPr>
          <a:xfrm>
            <a:off x="3848907" y="2357880"/>
            <a:ext cx="934768" cy="1763971"/>
          </a:xfrm>
          <a:prstGeom prst="roundRect">
            <a:avLst>
              <a:gd name="adj" fmla="val 16667"/>
            </a:avLst>
          </a:prstGeom>
          <a:solidFill>
            <a:srgbClr val="49ACC5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45"/>
          <p:cNvSpPr txBox="1"/>
          <p:nvPr/>
        </p:nvSpPr>
        <p:spPr>
          <a:xfrm>
            <a:off x="3894539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Lista de proyectos de Investigación y Extensión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45"/>
          <p:cNvSpPr/>
          <p:nvPr/>
        </p:nvSpPr>
        <p:spPr>
          <a:xfrm>
            <a:off x="4830414" y="2357880"/>
            <a:ext cx="934768" cy="1763971"/>
          </a:xfrm>
          <a:prstGeom prst="roundRect">
            <a:avLst>
              <a:gd name="adj" fmla="val 16667"/>
            </a:avLst>
          </a:prstGeom>
          <a:solidFill>
            <a:srgbClr val="F79543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45"/>
          <p:cNvSpPr txBox="1"/>
          <p:nvPr/>
        </p:nvSpPr>
        <p:spPr>
          <a:xfrm>
            <a:off x="4876046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Documenta-ción sobre Centros de Investigación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45"/>
          <p:cNvSpPr/>
          <p:nvPr/>
        </p:nvSpPr>
        <p:spPr>
          <a:xfrm>
            <a:off x="5811921" y="2357880"/>
            <a:ext cx="934768" cy="1763971"/>
          </a:xfrm>
          <a:prstGeom prst="roundRect">
            <a:avLst>
              <a:gd name="adj" fmla="val 16667"/>
            </a:avLst>
          </a:prstGeom>
          <a:solidFill>
            <a:srgbClr val="BF504D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45"/>
          <p:cNvSpPr txBox="1"/>
          <p:nvPr/>
        </p:nvSpPr>
        <p:spPr>
          <a:xfrm>
            <a:off x="5899731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Correo electrónico (recibidos y consultas)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45"/>
          <p:cNvSpPr/>
          <p:nvPr/>
        </p:nvSpPr>
        <p:spPr>
          <a:xfrm>
            <a:off x="6793427" y="2357880"/>
            <a:ext cx="934768" cy="1763971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45"/>
          <p:cNvSpPr txBox="1"/>
          <p:nvPr/>
        </p:nvSpPr>
        <p:spPr>
          <a:xfrm>
            <a:off x="6839059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Página Web del TEC, Noticias “Hoy en el TEC”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45"/>
          <p:cNvSpPr/>
          <p:nvPr/>
        </p:nvSpPr>
        <p:spPr>
          <a:xfrm>
            <a:off x="7774934" y="2357880"/>
            <a:ext cx="934768" cy="1763971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45"/>
          <p:cNvSpPr txBox="1"/>
          <p:nvPr/>
        </p:nvSpPr>
        <p:spPr>
          <a:xfrm>
            <a:off x="7820566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Procesamiento de información en Matriz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45"/>
          <p:cNvSpPr/>
          <p:nvPr/>
        </p:nvSpPr>
        <p:spPr>
          <a:xfrm>
            <a:off x="8805526" y="2357879"/>
            <a:ext cx="934768" cy="1763971"/>
          </a:xfrm>
          <a:prstGeom prst="roundRect">
            <a:avLst>
              <a:gd name="adj" fmla="val 16667"/>
            </a:avLst>
          </a:prstGeom>
          <a:solidFill>
            <a:srgbClr val="F79543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45"/>
          <p:cNvSpPr txBox="1"/>
          <p:nvPr/>
        </p:nvSpPr>
        <p:spPr>
          <a:xfrm>
            <a:off x="8855361" y="2397642"/>
            <a:ext cx="843504" cy="1684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650" tIns="26650" rIns="26650" bIns="26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s-CR" sz="10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Validación de la información incluida y su vinculación </a:t>
            </a:r>
            <a:r>
              <a:rPr lang="es-CR" sz="105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(140 personas, </a:t>
            </a:r>
            <a:r>
              <a:rPr lang="es-CR" sz="1050" b="1" dirty="0">
                <a:solidFill>
                  <a:schemeClr val="dk1"/>
                </a:solidFill>
              </a:rPr>
              <a:t>55</a:t>
            </a:r>
            <a:r>
              <a:rPr lang="es-CR" sz="105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R" sz="9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depend</a:t>
            </a:r>
            <a:r>
              <a:rPr lang="es-C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s-CR" sz="105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45"/>
          <p:cNvSpPr/>
          <p:nvPr/>
        </p:nvSpPr>
        <p:spPr>
          <a:xfrm>
            <a:off x="0" y="0"/>
            <a:ext cx="628651" cy="56705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" grpId="0"/>
      <p:bldP spid="343" grpId="0"/>
      <p:bldP spid="345" grpId="0"/>
      <p:bldP spid="347" grpId="0"/>
      <p:bldP spid="349" grpId="0"/>
      <p:bldP spid="351" grpId="0"/>
      <p:bldP spid="353" grpId="0"/>
      <p:bldP spid="355" grpId="0"/>
      <p:bldP spid="3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51"/>
          <p:cNvSpPr txBox="1">
            <a:spLocks noGrp="1"/>
          </p:cNvSpPr>
          <p:nvPr>
            <p:ph type="title"/>
          </p:nvPr>
        </p:nvSpPr>
        <p:spPr>
          <a:xfrm>
            <a:off x="1091232" y="1585319"/>
            <a:ext cx="8595900" cy="24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buClr>
                <a:srgbClr val="002060"/>
              </a:buClr>
              <a:buSzPts val="4400"/>
            </a:pPr>
            <a:r>
              <a:rPr lang="es-CR" b="1" cap="all" dirty="0">
                <a:solidFill>
                  <a:srgbClr val="002060"/>
                </a:solidFill>
                <a:sym typeface="Calibri"/>
                <a:hlinkClick r:id="rId3"/>
              </a:rPr>
              <a:t>3. Programas/Proyectos o Acciones TEC 2019, en Cumplimiento por ODS</a:t>
            </a:r>
            <a:endParaRPr b="1" cap="all" dirty="0">
              <a:solidFill>
                <a:srgbClr val="002060"/>
              </a:solidFill>
              <a:sym typeface="Calibri"/>
            </a:endParaRPr>
          </a:p>
        </p:txBody>
      </p:sp>
      <p:sp>
        <p:nvSpPr>
          <p:cNvPr id="401" name="Google Shape;401;p51"/>
          <p:cNvSpPr/>
          <p:nvPr/>
        </p:nvSpPr>
        <p:spPr>
          <a:xfrm>
            <a:off x="0" y="0"/>
            <a:ext cx="628651" cy="56705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75"/>
          <p:cNvSpPr txBox="1">
            <a:spLocks noGrp="1"/>
          </p:cNvSpPr>
          <p:nvPr>
            <p:ph type="title"/>
          </p:nvPr>
        </p:nvSpPr>
        <p:spPr>
          <a:xfrm>
            <a:off x="1512525" y="1586345"/>
            <a:ext cx="7987627" cy="2122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buClr>
                <a:srgbClr val="002060"/>
              </a:buClr>
              <a:buSzPts val="4400"/>
            </a:pPr>
            <a:r>
              <a:rPr lang="es-CR" b="1" cap="all" dirty="0">
                <a:solidFill>
                  <a:srgbClr val="002060"/>
                </a:solidFill>
              </a:rPr>
              <a:t>4. Acciones de mejora para el seguimiento 2020 y visibilidad</a:t>
            </a:r>
            <a:endParaRPr b="1" cap="all" dirty="0">
              <a:solidFill>
                <a:srgbClr val="002060"/>
              </a:solidFill>
            </a:endParaRPr>
          </a:p>
        </p:txBody>
      </p:sp>
      <p:sp>
        <p:nvSpPr>
          <p:cNvPr id="4" name="Google Shape;532;p70">
            <a:extLst>
              <a:ext uri="{FF2B5EF4-FFF2-40B4-BE49-F238E27FC236}">
                <a16:creationId xmlns:a16="http://schemas.microsoft.com/office/drawing/2014/main" id="{206AA2D6-E6F7-490E-BB1B-CB86CDE7EBFA}"/>
              </a:ext>
            </a:extLst>
          </p:cNvPr>
          <p:cNvSpPr/>
          <p:nvPr/>
        </p:nvSpPr>
        <p:spPr>
          <a:xfrm>
            <a:off x="-1" y="0"/>
            <a:ext cx="628651" cy="56705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_PPT_4_3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11885</TotalTime>
  <Words>494</Words>
  <Application>Microsoft Office PowerPoint</Application>
  <PresentationFormat>Personalizado</PresentationFormat>
  <Paragraphs>42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Plantilla_PPT_4_3</vt:lpstr>
      <vt:lpstr>Office Theme</vt:lpstr>
      <vt:lpstr>Presentación de PowerPoint</vt:lpstr>
      <vt:lpstr>CUMPLIMIENTO DE LOS ODS  POR PARTE DEL TEC, año 2019</vt:lpstr>
      <vt:lpstr>AGENDA:</vt:lpstr>
      <vt:lpstr>2. PACTO NACIONAL POR EL AVANCE DE LOS ODS</vt:lpstr>
      <vt:lpstr>2.1 Algunos acuerdos de interés:</vt:lpstr>
      <vt:lpstr>2. METODOLOGÍA PARA LA OBTENCIÓN DE LA INFORMACIÓN</vt:lpstr>
      <vt:lpstr>2.1 Insumos consultados:</vt:lpstr>
      <vt:lpstr>3. Programas/Proyectos o Acciones TEC 2019, en Cumplimiento por ODS</vt:lpstr>
      <vt:lpstr>4. Acciones de mejora para el seguimiento 2020 y visibilidad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Tatiana Fernandez Martin</dc:creator>
  <cp:lastModifiedBy>Tatiana Fernandez Martin</cp:lastModifiedBy>
  <cp:revision>80</cp:revision>
  <cp:lastPrinted>2020-10-19T20:50:56Z</cp:lastPrinted>
  <dcterms:modified xsi:type="dcterms:W3CDTF">2021-11-02T14:45:02Z</dcterms:modified>
</cp:coreProperties>
</file>