
<file path=[Content_Types].xml><?xml version="1.0" encoding="utf-8"?>
<Types xmlns="http://schemas.openxmlformats.org/package/2006/content-types">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7" r:id="rId1"/>
  </p:sldMasterIdLst>
  <p:notesMasterIdLst>
    <p:notesMasterId r:id="rId14"/>
  </p:notesMasterIdLst>
  <p:handoutMasterIdLst>
    <p:handoutMasterId r:id="rId15"/>
  </p:handoutMasterIdLst>
  <p:sldIdLst>
    <p:sldId id="256" r:id="rId2"/>
    <p:sldId id="259" r:id="rId3"/>
    <p:sldId id="297" r:id="rId4"/>
    <p:sldId id="295" r:id="rId5"/>
    <p:sldId id="296" r:id="rId6"/>
    <p:sldId id="298" r:id="rId7"/>
    <p:sldId id="292" r:id="rId8"/>
    <p:sldId id="293" r:id="rId9"/>
    <p:sldId id="294" r:id="rId10"/>
    <p:sldId id="286" r:id="rId11"/>
    <p:sldId id="284" r:id="rId12"/>
    <p:sldId id="283" r:id="rId13"/>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94" autoAdjust="0"/>
    <p:restoredTop sz="94486" autoAdjust="0"/>
  </p:normalViewPr>
  <p:slideViewPr>
    <p:cSldViewPr>
      <p:cViewPr>
        <p:scale>
          <a:sx n="61" d="100"/>
          <a:sy n="61" d="100"/>
        </p:scale>
        <p:origin x="-86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826"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05827"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205828"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05829"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a typeface="ＭＳ Ｐゴシック" pitchFamily="50" charset="-128"/>
              </a:defRPr>
            </a:lvl1pPr>
          </a:lstStyle>
          <a:p>
            <a:pPr>
              <a:defRPr/>
            </a:pPr>
            <a:fld id="{952B480D-50D2-43C8-B4AA-95C9BDBFEA16}" type="slidenum">
              <a:rPr lang="en-US" altLang="ja-JP"/>
              <a:pPr>
                <a:defRPr/>
              </a:pPr>
              <a:t>‹Nº›</a:t>
            </a:fld>
            <a:endParaRPr lang="en-US" altLang="ja-JP"/>
          </a:p>
        </p:txBody>
      </p:sp>
    </p:spTree>
    <p:extLst>
      <p:ext uri="{BB962C8B-B14F-4D97-AF65-F5344CB8AC3E}">
        <p14:creationId xmlns:p14="http://schemas.microsoft.com/office/powerpoint/2010/main" val="3966462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8475"/>
          </a:xfrm>
          <a:prstGeom prst="rect">
            <a:avLst/>
          </a:prstGeom>
        </p:spPr>
        <p:txBody>
          <a:bodyPr vert="horz" lIns="91440" tIns="45720" rIns="91440" bIns="45720" rtlCol="0"/>
          <a:lstStyle>
            <a:lvl1pPr algn="l" eaLnBrk="1" hangingPunct="1">
              <a:defRPr sz="1200">
                <a:latin typeface="Arial" panose="020B0604020202020204" pitchFamily="34" charset="0"/>
                <a:ea typeface="ＭＳ Ｐゴシック" pitchFamily="50" charset="-128"/>
              </a:defRPr>
            </a:lvl1pPr>
          </a:lstStyle>
          <a:p>
            <a:pPr>
              <a:defRPr/>
            </a:pPr>
            <a:endParaRPr lang="ja-JP" altLang="en-US"/>
          </a:p>
        </p:txBody>
      </p:sp>
      <p:sp>
        <p:nvSpPr>
          <p:cNvPr id="3" name="日付プレースホルダー 2"/>
          <p:cNvSpPr>
            <a:spLocks noGrp="1"/>
          </p:cNvSpPr>
          <p:nvPr>
            <p:ph type="dt" idx="1"/>
          </p:nvPr>
        </p:nvSpPr>
        <p:spPr>
          <a:xfrm>
            <a:off x="3849688" y="0"/>
            <a:ext cx="2946400" cy="498475"/>
          </a:xfrm>
          <a:prstGeom prst="rect">
            <a:avLst/>
          </a:prstGeom>
        </p:spPr>
        <p:txBody>
          <a:bodyPr vert="horz" lIns="91440" tIns="45720" rIns="91440" bIns="45720" rtlCol="0"/>
          <a:lstStyle>
            <a:lvl1pPr algn="r" eaLnBrk="1" hangingPunct="1">
              <a:defRPr sz="1200">
                <a:latin typeface="Arial" panose="020B0604020202020204" pitchFamily="34" charset="0"/>
                <a:ea typeface="ＭＳ Ｐゴシック" pitchFamily="50" charset="-128"/>
              </a:defRPr>
            </a:lvl1pPr>
          </a:lstStyle>
          <a:p>
            <a:pPr>
              <a:defRPr/>
            </a:pPr>
            <a:fld id="{43E0F0AB-9A0A-4CCB-979F-BD43E067A061}" type="datetimeFigureOut">
              <a:rPr lang="ja-JP" altLang="en-US"/>
              <a:pPr>
                <a:defRPr/>
              </a:pPr>
              <a:t>2018/8/16</a:t>
            </a:fld>
            <a:endParaRPr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428163"/>
            <a:ext cx="2946400" cy="498475"/>
          </a:xfrm>
          <a:prstGeom prst="rect">
            <a:avLst/>
          </a:prstGeom>
        </p:spPr>
        <p:txBody>
          <a:bodyPr vert="horz" lIns="91440" tIns="45720" rIns="91440" bIns="45720" rtlCol="0" anchor="b"/>
          <a:lstStyle>
            <a:lvl1pPr algn="l" eaLnBrk="1" hangingPunct="1">
              <a:defRPr sz="1200">
                <a:latin typeface="Arial" panose="020B0604020202020204" pitchFamily="34"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49688" y="9428163"/>
            <a:ext cx="2946400"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ea typeface="ＭＳ Ｐゴシック" pitchFamily="50" charset="-128"/>
              </a:defRPr>
            </a:lvl1pPr>
          </a:lstStyle>
          <a:p>
            <a:pPr>
              <a:defRPr/>
            </a:pPr>
            <a:fld id="{8A8FC496-DB3C-4E9F-BBB2-AEAB48A31D7E}" type="slidenum">
              <a:rPr lang="ja-JP" altLang="en-US"/>
              <a:pPr>
                <a:defRPr/>
              </a:pPr>
              <a:t>‹Nº›</a:t>
            </a:fld>
            <a:endParaRPr lang="ja-JP" altLang="en-US"/>
          </a:p>
        </p:txBody>
      </p:sp>
    </p:spTree>
    <p:extLst>
      <p:ext uri="{BB962C8B-B14F-4D97-AF65-F5344CB8AC3E}">
        <p14:creationId xmlns:p14="http://schemas.microsoft.com/office/powerpoint/2010/main" val="9259663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741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charset="0"/>
                <a:ea typeface="ＭＳ Ｐゴシック" charset="-128"/>
              </a:defRPr>
            </a:lvl1pPr>
            <a:lvl2pPr marL="742950" indent="-285750">
              <a:defRPr kumimoji="1">
                <a:solidFill>
                  <a:schemeClr val="tx1"/>
                </a:solidFill>
                <a:latin typeface="Arial" charset="0"/>
                <a:ea typeface="ＭＳ Ｐゴシック" charset="-128"/>
              </a:defRPr>
            </a:lvl2pPr>
            <a:lvl3pPr marL="1143000" indent="-228600">
              <a:defRPr kumimoji="1">
                <a:solidFill>
                  <a:schemeClr val="tx1"/>
                </a:solidFill>
                <a:latin typeface="Arial" charset="0"/>
                <a:ea typeface="ＭＳ Ｐゴシック" charset="-128"/>
              </a:defRPr>
            </a:lvl3pPr>
            <a:lvl4pPr marL="1600200" indent="-228600">
              <a:defRPr kumimoji="1">
                <a:solidFill>
                  <a:schemeClr val="tx1"/>
                </a:solidFill>
                <a:latin typeface="Arial" charset="0"/>
                <a:ea typeface="ＭＳ Ｐゴシック" charset="-128"/>
              </a:defRPr>
            </a:lvl4pPr>
            <a:lvl5pPr marL="2057400" indent="-22860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fld id="{65963CEE-3011-46F3-BC07-1AC59F722901}" type="slidenum">
              <a:rPr lang="ja-JP" altLang="en-US" smtClean="0"/>
              <a:pPr/>
              <a:t>10</a:t>
            </a:fld>
            <a:endParaRPr lang="ja-JP" altLang="en-US" smtClean="0"/>
          </a:p>
        </p:txBody>
      </p:sp>
    </p:spTree>
    <p:extLst>
      <p:ext uri="{BB962C8B-B14F-4D97-AF65-F5344CB8AC3E}">
        <p14:creationId xmlns:p14="http://schemas.microsoft.com/office/powerpoint/2010/main" val="4081152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F7DE4289-A727-4065-A7A1-62534AAE00B3}" type="slidenum">
              <a:rPr lang="en-US" altLang="ja-JP"/>
              <a:pPr>
                <a:defRPr/>
              </a:pPr>
              <a:t>‹Nº›</a:t>
            </a:fld>
            <a:endParaRPr lang="en-US" altLang="ja-JP"/>
          </a:p>
        </p:txBody>
      </p:sp>
    </p:spTree>
    <p:extLst>
      <p:ext uri="{BB962C8B-B14F-4D97-AF65-F5344CB8AC3E}">
        <p14:creationId xmlns:p14="http://schemas.microsoft.com/office/powerpoint/2010/main" val="2203679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F6D85F90-0C0B-4483-95AD-CDF7A2313AAC}" type="slidenum">
              <a:rPr lang="en-US" altLang="ja-JP"/>
              <a:pPr>
                <a:defRPr/>
              </a:pPr>
              <a:t>‹Nº›</a:t>
            </a:fld>
            <a:endParaRPr lang="en-US" altLang="ja-JP"/>
          </a:p>
        </p:txBody>
      </p:sp>
    </p:spTree>
    <p:extLst>
      <p:ext uri="{BB962C8B-B14F-4D97-AF65-F5344CB8AC3E}">
        <p14:creationId xmlns:p14="http://schemas.microsoft.com/office/powerpoint/2010/main" val="3180266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82990CD7-862A-4D8B-80AC-8F1E5BA03128}" type="slidenum">
              <a:rPr lang="en-US" altLang="ja-JP"/>
              <a:pPr>
                <a:defRPr/>
              </a:pPr>
              <a:t>‹Nº›</a:t>
            </a:fld>
            <a:endParaRPr lang="en-US" altLang="ja-JP"/>
          </a:p>
        </p:txBody>
      </p:sp>
    </p:spTree>
    <p:extLst>
      <p:ext uri="{BB962C8B-B14F-4D97-AF65-F5344CB8AC3E}">
        <p14:creationId xmlns:p14="http://schemas.microsoft.com/office/powerpoint/2010/main" val="2925742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95263" y="228600"/>
            <a:ext cx="8015287" cy="9144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609600" y="1600200"/>
            <a:ext cx="7924800" cy="2133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09600" y="3886200"/>
            <a:ext cx="7924800" cy="2133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457200" y="6248400"/>
            <a:ext cx="2133600" cy="457200"/>
          </a:xfrm>
        </p:spPr>
        <p:txBody>
          <a:bodyPr/>
          <a:lstStyle>
            <a:lvl1pPr>
              <a:defRPr/>
            </a:lvl1pPr>
          </a:lstStyle>
          <a:p>
            <a:pPr>
              <a:defRPr/>
            </a:pPr>
            <a:endParaRPr lang="en-US" altLang="ja-JP"/>
          </a:p>
        </p:txBody>
      </p:sp>
      <p:sp>
        <p:nvSpPr>
          <p:cNvPr id="6" name="フッター プレースホルダー 5"/>
          <p:cNvSpPr>
            <a:spLocks noGrp="1"/>
          </p:cNvSpPr>
          <p:nvPr>
            <p:ph type="ftr" sz="quarter" idx="11"/>
          </p:nvPr>
        </p:nvSpPr>
        <p:spPr>
          <a:xfrm>
            <a:off x="3124200" y="6248400"/>
            <a:ext cx="2895600" cy="457200"/>
          </a:xfrm>
        </p:spPr>
        <p:txBody>
          <a:bodyPr/>
          <a:lstStyle>
            <a:lvl1pPr>
              <a:defRPr/>
            </a:lvl1pPr>
          </a:lstStyle>
          <a:p>
            <a:pPr>
              <a:defRPr/>
            </a:pPr>
            <a:endParaRPr lang="en-US" altLang="ja-JP"/>
          </a:p>
        </p:txBody>
      </p:sp>
      <p:sp>
        <p:nvSpPr>
          <p:cNvPr id="7" name="スライド番号プレースホルダー 6"/>
          <p:cNvSpPr>
            <a:spLocks noGrp="1"/>
          </p:cNvSpPr>
          <p:nvPr>
            <p:ph type="sldNum" sz="quarter" idx="12"/>
          </p:nvPr>
        </p:nvSpPr>
        <p:spPr>
          <a:xfrm>
            <a:off x="6553200" y="6248400"/>
            <a:ext cx="2133600" cy="457200"/>
          </a:xfrm>
        </p:spPr>
        <p:txBody>
          <a:bodyPr/>
          <a:lstStyle>
            <a:lvl1pPr>
              <a:defRPr/>
            </a:lvl1pPr>
          </a:lstStyle>
          <a:p>
            <a:pPr>
              <a:defRPr/>
            </a:pPr>
            <a:fld id="{D1C1DBE8-243A-4FFB-8AC2-F425178A0BE9}" type="slidenum">
              <a:rPr lang="en-US" altLang="ja-JP"/>
              <a:pPr>
                <a:defRPr/>
              </a:pPr>
              <a:t>‹Nº›</a:t>
            </a:fld>
            <a:endParaRPr lang="en-US" altLang="ja-JP"/>
          </a:p>
        </p:txBody>
      </p:sp>
    </p:spTree>
    <p:extLst>
      <p:ext uri="{BB962C8B-B14F-4D97-AF65-F5344CB8AC3E}">
        <p14:creationId xmlns:p14="http://schemas.microsoft.com/office/powerpoint/2010/main" val="661705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51422D88-CEDE-4115-8322-16B660FCB16F}" type="slidenum">
              <a:rPr lang="en-US" altLang="ja-JP"/>
              <a:pPr>
                <a:defRPr/>
              </a:pPr>
              <a:t>‹Nº›</a:t>
            </a:fld>
            <a:endParaRPr lang="en-US" altLang="ja-JP"/>
          </a:p>
        </p:txBody>
      </p:sp>
    </p:spTree>
    <p:extLst>
      <p:ext uri="{BB962C8B-B14F-4D97-AF65-F5344CB8AC3E}">
        <p14:creationId xmlns:p14="http://schemas.microsoft.com/office/powerpoint/2010/main" val="3737119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3EB2367C-0124-42FD-A1F8-45E6A67A9B00}" type="slidenum">
              <a:rPr lang="en-US" altLang="ja-JP"/>
              <a:pPr>
                <a:defRPr/>
              </a:pPr>
              <a:t>‹Nº›</a:t>
            </a:fld>
            <a:endParaRPr lang="en-US" altLang="ja-JP"/>
          </a:p>
        </p:txBody>
      </p:sp>
    </p:spTree>
    <p:extLst>
      <p:ext uri="{BB962C8B-B14F-4D97-AF65-F5344CB8AC3E}">
        <p14:creationId xmlns:p14="http://schemas.microsoft.com/office/powerpoint/2010/main" val="4228904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C703F4C5-9554-4D9E-A9A5-3ADA714779E3}" type="slidenum">
              <a:rPr lang="en-US" altLang="ja-JP"/>
              <a:pPr>
                <a:defRPr/>
              </a:pPr>
              <a:t>‹Nº›</a:t>
            </a:fld>
            <a:endParaRPr lang="en-US" altLang="ja-JP"/>
          </a:p>
        </p:txBody>
      </p:sp>
    </p:spTree>
    <p:extLst>
      <p:ext uri="{BB962C8B-B14F-4D97-AF65-F5344CB8AC3E}">
        <p14:creationId xmlns:p14="http://schemas.microsoft.com/office/powerpoint/2010/main" val="2012821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endParaRPr lang="en-US" altLang="ja-JP"/>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ー 5"/>
          <p:cNvSpPr>
            <a:spLocks noGrp="1"/>
          </p:cNvSpPr>
          <p:nvPr>
            <p:ph type="sldNum" sz="quarter" idx="12"/>
          </p:nvPr>
        </p:nvSpPr>
        <p:spPr/>
        <p:txBody>
          <a:bodyPr/>
          <a:lstStyle>
            <a:lvl1pPr>
              <a:defRPr/>
            </a:lvl1pPr>
          </a:lstStyle>
          <a:p>
            <a:pPr>
              <a:defRPr/>
            </a:pPr>
            <a:fld id="{AD472135-252F-4A47-9F3B-5723B23BB915}" type="slidenum">
              <a:rPr lang="en-US" altLang="ja-JP"/>
              <a:pPr>
                <a:defRPr/>
              </a:pPr>
              <a:t>‹Nº›</a:t>
            </a:fld>
            <a:endParaRPr lang="en-US" altLang="ja-JP"/>
          </a:p>
        </p:txBody>
      </p:sp>
    </p:spTree>
    <p:extLst>
      <p:ext uri="{BB962C8B-B14F-4D97-AF65-F5344CB8AC3E}">
        <p14:creationId xmlns:p14="http://schemas.microsoft.com/office/powerpoint/2010/main" val="1230904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endParaRPr lang="en-US" altLang="ja-JP"/>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ー 5"/>
          <p:cNvSpPr>
            <a:spLocks noGrp="1"/>
          </p:cNvSpPr>
          <p:nvPr>
            <p:ph type="sldNum" sz="quarter" idx="12"/>
          </p:nvPr>
        </p:nvSpPr>
        <p:spPr/>
        <p:txBody>
          <a:bodyPr/>
          <a:lstStyle>
            <a:lvl1pPr>
              <a:defRPr/>
            </a:lvl1pPr>
          </a:lstStyle>
          <a:p>
            <a:pPr>
              <a:defRPr/>
            </a:pPr>
            <a:fld id="{792ED232-AFD8-4922-A5AA-B1D6EF45CAC0}" type="slidenum">
              <a:rPr lang="en-US" altLang="ja-JP"/>
              <a:pPr>
                <a:defRPr/>
              </a:pPr>
              <a:t>‹Nº›</a:t>
            </a:fld>
            <a:endParaRPr lang="en-US" altLang="ja-JP"/>
          </a:p>
        </p:txBody>
      </p:sp>
    </p:spTree>
    <p:extLst>
      <p:ext uri="{BB962C8B-B14F-4D97-AF65-F5344CB8AC3E}">
        <p14:creationId xmlns:p14="http://schemas.microsoft.com/office/powerpoint/2010/main" val="919986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5"/>
          <p:cNvSpPr>
            <a:spLocks noGrp="1"/>
          </p:cNvSpPr>
          <p:nvPr>
            <p:ph type="sldNum" sz="quarter" idx="12"/>
          </p:nvPr>
        </p:nvSpPr>
        <p:spPr/>
        <p:txBody>
          <a:bodyPr/>
          <a:lstStyle>
            <a:lvl1pPr>
              <a:defRPr/>
            </a:lvl1pPr>
          </a:lstStyle>
          <a:p>
            <a:pPr>
              <a:defRPr/>
            </a:pPr>
            <a:fld id="{CE71A32B-5851-451C-B68D-4C3936B4B67A}" type="slidenum">
              <a:rPr lang="en-US" altLang="ja-JP"/>
              <a:pPr>
                <a:defRPr/>
              </a:pPr>
              <a:t>‹Nº›</a:t>
            </a:fld>
            <a:endParaRPr lang="en-US" altLang="ja-JP"/>
          </a:p>
        </p:txBody>
      </p:sp>
    </p:spTree>
    <p:extLst>
      <p:ext uri="{BB962C8B-B14F-4D97-AF65-F5344CB8AC3E}">
        <p14:creationId xmlns:p14="http://schemas.microsoft.com/office/powerpoint/2010/main" val="2372912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3D9E9BAD-6453-4CF2-A350-8289CC51CA69}" type="slidenum">
              <a:rPr lang="en-US" altLang="ja-JP"/>
              <a:pPr>
                <a:defRPr/>
              </a:pPr>
              <a:t>‹Nº›</a:t>
            </a:fld>
            <a:endParaRPr lang="en-US" altLang="ja-JP"/>
          </a:p>
        </p:txBody>
      </p:sp>
    </p:spTree>
    <p:extLst>
      <p:ext uri="{BB962C8B-B14F-4D97-AF65-F5344CB8AC3E}">
        <p14:creationId xmlns:p14="http://schemas.microsoft.com/office/powerpoint/2010/main" val="927256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ja-JP" altLang="en-US" noProof="0" smtClean="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3859F577-CFF3-41E3-AF9D-CB431822E592}" type="slidenum">
              <a:rPr lang="en-US" altLang="ja-JP"/>
              <a:pPr>
                <a:defRPr/>
              </a:pPr>
              <a:t>‹Nº›</a:t>
            </a:fld>
            <a:endParaRPr lang="en-US" altLang="ja-JP"/>
          </a:p>
        </p:txBody>
      </p:sp>
    </p:spTree>
    <p:extLst>
      <p:ext uri="{BB962C8B-B14F-4D97-AF65-F5344CB8AC3E}">
        <p14:creationId xmlns:p14="http://schemas.microsoft.com/office/powerpoint/2010/main" val="145107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2051" name="テキスト プレースホルダー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hangingPunct="1">
              <a:defRPr sz="900">
                <a:solidFill>
                  <a:schemeClr val="tx1">
                    <a:tint val="75000"/>
                  </a:schemeClr>
                </a:solidFill>
                <a:latin typeface="Arial" panose="020B0604020202020204" pitchFamily="34" charset="0"/>
                <a:ea typeface="ＭＳ Ｐゴシック" pitchFamily="50" charset="-128"/>
              </a:defRPr>
            </a:lvl1pPr>
          </a:lstStyle>
          <a:p>
            <a:pPr>
              <a:defRPr/>
            </a:pPr>
            <a:endParaRPr lang="en-US" altLang="ja-JP"/>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hangingPunct="1">
              <a:defRPr sz="900">
                <a:solidFill>
                  <a:schemeClr val="tx1">
                    <a:tint val="75000"/>
                  </a:schemeClr>
                </a:solidFill>
                <a:latin typeface="Arial" panose="020B0604020202020204" pitchFamily="34" charset="0"/>
                <a:ea typeface="ＭＳ Ｐゴシック" pitchFamily="50" charset="-128"/>
              </a:defRPr>
            </a:lvl1pPr>
          </a:lstStyle>
          <a:p>
            <a:pPr>
              <a:defRPr/>
            </a:pPr>
            <a:endParaRPr lang="en-US" altLang="ja-JP"/>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ea typeface="ＭＳ Ｐゴシック" pitchFamily="50" charset="-128"/>
              </a:defRPr>
            </a:lvl1pPr>
          </a:lstStyle>
          <a:p>
            <a:pPr>
              <a:defRPr/>
            </a:pPr>
            <a:fld id="{4F2789A3-1F9A-4693-916E-B33DC68AB037}" type="slidenum">
              <a:rPr lang="en-US" altLang="ja-JP"/>
              <a:pPr>
                <a:defRPr/>
              </a:pPr>
              <a:t>‹Nº›</a:t>
            </a:fld>
            <a:endParaRPr lang="en-US" altLang="ja-JP"/>
          </a:p>
        </p:txBody>
      </p:sp>
    </p:spTree>
  </p:cSld>
  <p:clrMap bg1="lt1" tx1="dk1" bg2="lt2" tx2="dk2" accent1="accent1" accent2="accent2" accent3="accent3" accent4="accent4" accent5="accent5" accent6="accent6" hlink="hlink" folHlink="folHlink"/>
  <p:sldLayoutIdLst>
    <p:sldLayoutId id="2147484162" r:id="rId1"/>
    <p:sldLayoutId id="2147484163" r:id="rId2"/>
    <p:sldLayoutId id="2147484164" r:id="rId3"/>
    <p:sldLayoutId id="2147484165" r:id="rId4"/>
    <p:sldLayoutId id="2147484166" r:id="rId5"/>
    <p:sldLayoutId id="2147484167" r:id="rId6"/>
    <p:sldLayoutId id="2147484168" r:id="rId7"/>
    <p:sldLayoutId id="2147484169" r:id="rId8"/>
    <p:sldLayoutId id="2147484170" r:id="rId9"/>
    <p:sldLayoutId id="2147484171" r:id="rId10"/>
    <p:sldLayoutId id="2147484172" r:id="rId11"/>
    <p:sldLayoutId id="2147484173" r:id="rId12"/>
  </p:sldLayoutIdLst>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defTabSz="685800" rtl="0" eaLnBrk="0" fontAlgn="base" hangingPunct="0">
        <a:lnSpc>
          <a:spcPct val="90000"/>
        </a:lnSpc>
        <a:spcBef>
          <a:spcPts val="750"/>
        </a:spcBef>
        <a:spcAft>
          <a:spcPct val="0"/>
        </a:spcAft>
        <a:buFont typeface="Arial"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Excel_97-2003_Worksheet1.xls"/></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1484313"/>
            <a:ext cx="7772400" cy="2016125"/>
          </a:xfrm>
        </p:spPr>
        <p:txBody>
          <a:bodyPr rtlCol="0">
            <a:noAutofit/>
          </a:bodyPr>
          <a:lstStyle/>
          <a:p>
            <a:pPr eaLnBrk="1" fontAlgn="auto" hangingPunct="1">
              <a:spcAft>
                <a:spcPts val="0"/>
              </a:spcAft>
              <a:defRPr/>
            </a:pPr>
            <a:r>
              <a:rPr lang="en-US" altLang="ja-JP" sz="3600" dirty="0" smtClean="0">
                <a:solidFill>
                  <a:schemeClr val="accent4">
                    <a:lumMod val="40000"/>
                    <a:lumOff val="60000"/>
                  </a:schemeClr>
                </a:solidFill>
              </a:rPr>
              <a:t/>
            </a:r>
            <a:br>
              <a:rPr lang="en-US" altLang="ja-JP" sz="3600" dirty="0" smtClean="0">
                <a:solidFill>
                  <a:schemeClr val="accent4">
                    <a:lumMod val="40000"/>
                    <a:lumOff val="60000"/>
                  </a:schemeClr>
                </a:solidFill>
              </a:rPr>
            </a:br>
            <a:r>
              <a:rPr lang="en-US" altLang="ja-JP" sz="3600" dirty="0" smtClean="0"/>
              <a:t>Inception Report</a:t>
            </a:r>
            <a:br>
              <a:rPr lang="en-US" altLang="ja-JP" sz="3600" dirty="0" smtClean="0"/>
            </a:br>
            <a:r>
              <a:rPr lang="en-US" altLang="ja-JP" sz="3600" dirty="0" smtClean="0"/>
              <a:t>“</a:t>
            </a:r>
            <a:r>
              <a:rPr lang="en-US" altLang="ja-JP" sz="3600" dirty="0"/>
              <a:t>Strengthening of Business Development Services (</a:t>
            </a:r>
            <a:r>
              <a:rPr lang="en-US" altLang="ja-JP" sz="3600" dirty="0" err="1"/>
              <a:t>BDS</a:t>
            </a:r>
            <a:r>
              <a:rPr lang="en-US" altLang="ja-JP" sz="3600" dirty="0"/>
              <a:t>) for industrial promotion </a:t>
            </a:r>
            <a:r>
              <a:rPr lang="en-US" altLang="ja-JP" sz="3600" dirty="0" smtClean="0"/>
              <a:t>(C)”</a:t>
            </a:r>
            <a:endParaRPr lang="en-US" altLang="ja-JP" sz="3600" dirty="0"/>
          </a:p>
        </p:txBody>
      </p:sp>
      <p:sp>
        <p:nvSpPr>
          <p:cNvPr id="4099" name="Rectangle 3"/>
          <p:cNvSpPr>
            <a:spLocks noGrp="1" noChangeArrowheads="1"/>
          </p:cNvSpPr>
          <p:nvPr>
            <p:ph type="subTitle" idx="1"/>
          </p:nvPr>
        </p:nvSpPr>
        <p:spPr>
          <a:xfrm>
            <a:off x="1403350" y="3789363"/>
            <a:ext cx="6264275" cy="2808287"/>
          </a:xfrm>
          <a:ln>
            <a:solidFill>
              <a:srgbClr val="92D050"/>
            </a:solidFill>
            <a:miter lim="800000"/>
            <a:headEnd/>
            <a:tailEnd/>
          </a:ln>
        </p:spPr>
        <p:txBody>
          <a:bodyPr/>
          <a:lstStyle/>
          <a:p>
            <a:pPr algn="l" eaLnBrk="1" hangingPunct="1"/>
            <a:r>
              <a:rPr lang="en-US" altLang="ja-JP" sz="2800" dirty="0" smtClean="0"/>
              <a:t>Country : </a:t>
            </a:r>
          </a:p>
          <a:p>
            <a:pPr algn="l" eaLnBrk="1" hangingPunct="1"/>
            <a:r>
              <a:rPr lang="en-US" altLang="ja-JP" sz="2800" dirty="0" smtClean="0"/>
              <a:t>Name    :</a:t>
            </a:r>
          </a:p>
          <a:p>
            <a:pPr algn="l" eaLnBrk="1" hangingPunct="1"/>
            <a:r>
              <a:rPr lang="en-US" altLang="ja-JP" sz="2800" dirty="0" smtClean="0"/>
              <a:t>Organization: </a:t>
            </a:r>
          </a:p>
          <a:p>
            <a:pPr algn="l" eaLnBrk="1" hangingPunct="1"/>
            <a:r>
              <a:rPr lang="en-US" altLang="ja-JP" sz="2800" dirty="0" smtClean="0"/>
              <a:t>Email:</a:t>
            </a:r>
          </a:p>
          <a:p>
            <a:pPr algn="l" eaLnBrk="1" hangingPunct="1"/>
            <a:r>
              <a:rPr lang="en-US" altLang="ja-JP" sz="2800" dirty="0" smtClean="0"/>
              <a:t>Facebook account (if any)</a:t>
            </a:r>
          </a:p>
          <a:p>
            <a:pPr eaLnBrk="1" hangingPunct="1"/>
            <a:endParaRPr lang="en-US" altLang="ja-JP" sz="2800" dirty="0" smtClean="0"/>
          </a:p>
          <a:p>
            <a:pPr algn="l" eaLnBrk="1" hangingPunct="1"/>
            <a:endParaRPr lang="en-US" altLang="ja-JP" dirty="0" smtClean="0"/>
          </a:p>
        </p:txBody>
      </p:sp>
      <p:sp>
        <p:nvSpPr>
          <p:cNvPr id="4100" name="Rectangle 3"/>
          <p:cNvSpPr txBox="1">
            <a:spLocks noChangeArrowheads="1"/>
          </p:cNvSpPr>
          <p:nvPr/>
        </p:nvSpPr>
        <p:spPr bwMode="auto">
          <a:xfrm>
            <a:off x="179388" y="260350"/>
            <a:ext cx="7993062"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charset="0"/>
                <a:ea typeface="ＭＳ Ｐゴシック" charset="-128"/>
              </a:defRPr>
            </a:lvl1pPr>
            <a:lvl2pPr marL="742950" indent="-285750">
              <a:defRPr kumimoji="1">
                <a:solidFill>
                  <a:schemeClr val="tx1"/>
                </a:solidFill>
                <a:latin typeface="Arial" charset="0"/>
                <a:ea typeface="ＭＳ Ｐゴシック" charset="-128"/>
              </a:defRPr>
            </a:lvl2pPr>
            <a:lvl3pPr marL="1143000" indent="-228600">
              <a:defRPr kumimoji="1">
                <a:solidFill>
                  <a:schemeClr val="tx1"/>
                </a:solidFill>
                <a:latin typeface="Arial" charset="0"/>
                <a:ea typeface="ＭＳ Ｐゴシック" charset="-128"/>
              </a:defRPr>
            </a:lvl3pPr>
            <a:lvl4pPr marL="1600200" indent="-228600">
              <a:defRPr kumimoji="1">
                <a:solidFill>
                  <a:schemeClr val="tx1"/>
                </a:solidFill>
                <a:latin typeface="Arial" charset="0"/>
                <a:ea typeface="ＭＳ Ｐゴシック" charset="-128"/>
              </a:defRPr>
            </a:lvl4pPr>
            <a:lvl5pPr marL="2057400" indent="-22860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20000"/>
              </a:spcBef>
              <a:buClr>
                <a:schemeClr val="accent1"/>
              </a:buClr>
              <a:buFont typeface="Symbol" pitchFamily="18" charset="2"/>
              <a:buNone/>
            </a:pPr>
            <a:r>
              <a:rPr lang="en-US" altLang="ja-JP" sz="2000">
                <a:solidFill>
                  <a:srgbClr val="C55A11"/>
                </a:solidFill>
                <a:latin typeface="Candara" pitchFamily="34" charset="0"/>
                <a:ea typeface="HGP明朝E" pitchFamily="18" charset="-128"/>
              </a:rPr>
              <a:t>Note)</a:t>
            </a:r>
            <a:br>
              <a:rPr lang="en-US" altLang="ja-JP" sz="2000">
                <a:solidFill>
                  <a:srgbClr val="C55A11"/>
                </a:solidFill>
                <a:latin typeface="Candara" pitchFamily="34" charset="0"/>
                <a:ea typeface="HGP明朝E" pitchFamily="18" charset="-128"/>
              </a:rPr>
            </a:br>
            <a:r>
              <a:rPr lang="en-US" altLang="ja-JP" sz="1600">
                <a:solidFill>
                  <a:srgbClr val="C55A11"/>
                </a:solidFill>
                <a:latin typeface="Candara" pitchFamily="34" charset="0"/>
                <a:ea typeface="HGP明朝E" pitchFamily="18" charset="-128"/>
              </a:rPr>
              <a:t>This is just a sample format for your reference to summarize your inception report. You can use any other formats including “word document” format. However,  kindly please be in mind that all the elements shown in this format should  be included in your report.</a:t>
            </a:r>
            <a:endParaRPr lang="en-US" altLang="ja-JP" sz="2000">
              <a:solidFill>
                <a:srgbClr val="C55A11"/>
              </a:solidFill>
              <a:latin typeface="Candara" pitchFamily="34" charset="0"/>
              <a:ea typeface="HGP明朝E" pitchFamily="18" charset="-12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304800" y="115888"/>
            <a:ext cx="7904163" cy="471487"/>
          </a:xfrm>
        </p:spPr>
        <p:txBody>
          <a:bodyPr/>
          <a:lstStyle/>
          <a:p>
            <a:pPr eaLnBrk="1" hangingPunct="1"/>
            <a:r>
              <a:rPr lang="en-US" altLang="ja-JP" sz="2400" dirty="0" smtClean="0"/>
              <a:t>6. Overall Situation Analysis of </a:t>
            </a:r>
            <a:r>
              <a:rPr lang="en-US" altLang="ja-JP" sz="2400" dirty="0" err="1" smtClean="0"/>
              <a:t>BDS</a:t>
            </a:r>
            <a:r>
              <a:rPr lang="en-US" altLang="ja-JP" sz="2400" dirty="0" smtClean="0"/>
              <a:t> providers/Facilitator/</a:t>
            </a:r>
            <a:r>
              <a:rPr lang="en-US" altLang="ja-JP" sz="2400" dirty="0" err="1" smtClean="0"/>
              <a:t>Promotor’s</a:t>
            </a:r>
            <a:r>
              <a:rPr lang="en-US" altLang="ja-JP" sz="2400" dirty="0" smtClean="0"/>
              <a:t> situation in your country</a:t>
            </a:r>
            <a:endParaRPr lang="ja-JP" altLang="en-US" sz="2400" dirty="0" smtClean="0"/>
          </a:p>
        </p:txBody>
      </p:sp>
      <p:sp>
        <p:nvSpPr>
          <p:cNvPr id="10243" name="テキスト ボックス 1"/>
          <p:cNvSpPr txBox="1">
            <a:spLocks noChangeArrowheads="1"/>
          </p:cNvSpPr>
          <p:nvPr/>
        </p:nvSpPr>
        <p:spPr bwMode="auto">
          <a:xfrm>
            <a:off x="395288" y="596900"/>
            <a:ext cx="8640762"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charset="0"/>
                <a:ea typeface="ＭＳ Ｐゴシック" charset="-128"/>
              </a:defRPr>
            </a:lvl1pPr>
            <a:lvl2pPr marL="742950" indent="-285750">
              <a:defRPr kumimoji="1">
                <a:solidFill>
                  <a:schemeClr val="tx1"/>
                </a:solidFill>
                <a:latin typeface="Arial" charset="0"/>
                <a:ea typeface="ＭＳ Ｐゴシック" charset="-128"/>
              </a:defRPr>
            </a:lvl2pPr>
            <a:lvl3pPr marL="1143000" indent="-228600">
              <a:defRPr kumimoji="1">
                <a:solidFill>
                  <a:schemeClr val="tx1"/>
                </a:solidFill>
                <a:latin typeface="Arial" charset="0"/>
                <a:ea typeface="ＭＳ Ｐゴシック" charset="-128"/>
              </a:defRPr>
            </a:lvl3pPr>
            <a:lvl4pPr marL="1600200" indent="-228600">
              <a:defRPr kumimoji="1">
                <a:solidFill>
                  <a:schemeClr val="tx1"/>
                </a:solidFill>
                <a:latin typeface="Arial" charset="0"/>
                <a:ea typeface="ＭＳ Ｐゴシック" charset="-128"/>
              </a:defRPr>
            </a:lvl4pPr>
            <a:lvl5pPr marL="2057400" indent="-22860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r>
              <a:rPr lang="en-US" altLang="ja-JP" sz="1100"/>
              <a:t>Please identify and fill in the name of institutions in your country as relevant BDS actors and specify what kind of BDS roles( provider/facilitator/promoter) they are taking. The sample answers were written below in red letters. Please delete them and fill your answer after analyzing your country situation.</a:t>
            </a:r>
          </a:p>
          <a:p>
            <a:endParaRPr lang="ja-JP" altLang="en-US" sz="1100"/>
          </a:p>
        </p:txBody>
      </p:sp>
      <p:graphicFrame>
        <p:nvGraphicFramePr>
          <p:cNvPr id="8" name="表 7"/>
          <p:cNvGraphicFramePr>
            <a:graphicFrameLocks noGrp="1"/>
          </p:cNvGraphicFramePr>
          <p:nvPr/>
        </p:nvGraphicFramePr>
        <p:xfrm>
          <a:off x="415925" y="1196975"/>
          <a:ext cx="8207375" cy="5570603"/>
        </p:xfrm>
        <a:graphic>
          <a:graphicData uri="http://schemas.openxmlformats.org/drawingml/2006/table">
            <a:tbl>
              <a:tblPr firstRow="1" firstCol="1" bandRow="1">
                <a:tableStyleId>{5940675A-B579-460E-94D1-54222C63F5DA}</a:tableStyleId>
              </a:tblPr>
              <a:tblGrid>
                <a:gridCol w="2375819"/>
                <a:gridCol w="1943852"/>
                <a:gridCol w="1665090"/>
                <a:gridCol w="2222614"/>
              </a:tblGrid>
              <a:tr h="169501">
                <a:tc>
                  <a:txBody>
                    <a:bodyPr/>
                    <a:lstStyle/>
                    <a:p>
                      <a:pPr algn="just">
                        <a:spcAft>
                          <a:spcPts val="0"/>
                        </a:spcAft>
                      </a:pPr>
                      <a:r>
                        <a:rPr lang="en-US" sz="300" kern="100" dirty="0">
                          <a:effectLst/>
                        </a:rPr>
                        <a:t> </a:t>
                      </a:r>
                      <a:endParaRPr lang="ja-JP" sz="9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6"/>
                    </a:solidFill>
                  </a:tcPr>
                </a:tc>
                <a:tc>
                  <a:txBody>
                    <a:bodyPr/>
                    <a:lstStyle/>
                    <a:p>
                      <a:pPr marL="117475" marR="0" indent="0" algn="just" defTabSz="685800" rtl="0" eaLnBrk="1" fontAlgn="auto" latinLnBrk="0" hangingPunct="1">
                        <a:lnSpc>
                          <a:spcPct val="100000"/>
                        </a:lnSpc>
                        <a:spcBef>
                          <a:spcPts val="0"/>
                        </a:spcBef>
                        <a:spcAft>
                          <a:spcPts val="0"/>
                        </a:spcAft>
                        <a:buClrTx/>
                        <a:buSzTx/>
                        <a:buFontTx/>
                        <a:buNone/>
                        <a:tabLst/>
                        <a:defRPr/>
                      </a:pPr>
                      <a:r>
                        <a:rPr lang="en-US" altLang="ja-JP" sz="900" kern="100" dirty="0" smtClean="0">
                          <a:effectLst/>
                        </a:rPr>
                        <a:t>BDS promoter</a:t>
                      </a:r>
                      <a:endParaRPr lang="ja-JP" altLang="ja-JP" sz="1600" kern="100" dirty="0" smtClean="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6"/>
                    </a:solidFill>
                  </a:tcPr>
                </a:tc>
                <a:tc>
                  <a:txBody>
                    <a:bodyPr/>
                    <a:lstStyle/>
                    <a:p>
                      <a:pPr marL="117475" marR="0" indent="0" algn="just" defTabSz="685800" rtl="0" eaLnBrk="1" fontAlgn="auto" latinLnBrk="0" hangingPunct="1">
                        <a:lnSpc>
                          <a:spcPct val="100000"/>
                        </a:lnSpc>
                        <a:spcBef>
                          <a:spcPts val="0"/>
                        </a:spcBef>
                        <a:spcAft>
                          <a:spcPts val="0"/>
                        </a:spcAft>
                        <a:buClrTx/>
                        <a:buSzTx/>
                        <a:buFontTx/>
                        <a:buNone/>
                        <a:tabLst/>
                        <a:defRPr/>
                      </a:pPr>
                      <a:r>
                        <a:rPr lang="en-US" altLang="ja-JP" sz="1100" kern="100" dirty="0" smtClean="0">
                          <a:effectLst/>
                          <a:latin typeface="Arial" panose="020B0604020202020204" pitchFamily="34" charset="0"/>
                          <a:ea typeface="ＭＳ ゴシック" panose="020B0609070205080204" pitchFamily="49" charset="-128"/>
                          <a:cs typeface="Times New Roman" panose="02020603050405020304" pitchFamily="18" charset="0"/>
                        </a:rPr>
                        <a:t>BDS facilitator </a:t>
                      </a:r>
                      <a:endParaRPr lang="ja-JP" altLang="ja-JP" sz="1100" kern="100" dirty="0" smtClean="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6"/>
                    </a:solidFill>
                  </a:tcPr>
                </a:tc>
                <a:tc>
                  <a:txBody>
                    <a:bodyPr/>
                    <a:lstStyle/>
                    <a:p>
                      <a:pPr marL="117475" marR="0" indent="0" algn="just" defTabSz="685800" rtl="0" eaLnBrk="1" fontAlgn="auto" latinLnBrk="0" hangingPunct="1">
                        <a:lnSpc>
                          <a:spcPct val="100000"/>
                        </a:lnSpc>
                        <a:spcBef>
                          <a:spcPts val="0"/>
                        </a:spcBef>
                        <a:spcAft>
                          <a:spcPts val="0"/>
                        </a:spcAft>
                        <a:buClrTx/>
                        <a:buSzTx/>
                        <a:buFontTx/>
                        <a:buNone/>
                        <a:tabLst/>
                        <a:defRPr/>
                      </a:pPr>
                      <a:r>
                        <a:rPr lang="en-US" altLang="ja-JP" sz="1100" kern="100" dirty="0" smtClean="0">
                          <a:effectLst/>
                        </a:rPr>
                        <a:t>BDS Provider</a:t>
                      </a:r>
                      <a:endParaRPr lang="ja-JP" altLang="ja-JP" sz="2400" kern="100" dirty="0" smtClean="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6"/>
                    </a:solidFill>
                  </a:tcPr>
                </a:tc>
              </a:tr>
              <a:tr h="1234528">
                <a:tc>
                  <a:txBody>
                    <a:bodyPr/>
                    <a:lstStyle/>
                    <a:p>
                      <a:pPr algn="just">
                        <a:spcAft>
                          <a:spcPts val="0"/>
                        </a:spcAft>
                      </a:pPr>
                      <a:r>
                        <a:rPr lang="en-US" sz="900" kern="100" dirty="0">
                          <a:effectLst/>
                        </a:rPr>
                        <a:t>Name of the institutions/</a:t>
                      </a:r>
                      <a:endParaRPr lang="ja-JP" sz="1600" kern="100" dirty="0">
                        <a:effectLst/>
                      </a:endParaRPr>
                    </a:p>
                    <a:p>
                      <a:pPr algn="just">
                        <a:spcAft>
                          <a:spcPts val="0"/>
                        </a:spcAft>
                      </a:pPr>
                      <a:r>
                        <a:rPr lang="en-US" sz="900" kern="100" dirty="0">
                          <a:effectLst/>
                        </a:rPr>
                        <a:t>Organizations relevant to BDS development in your country</a:t>
                      </a:r>
                      <a:endParaRPr lang="ja-JP" sz="16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6">
                        <a:lumMod val="20000"/>
                        <a:lumOff val="80000"/>
                      </a:schemeClr>
                    </a:solidFill>
                  </a:tcPr>
                </a:tc>
                <a:tc>
                  <a:txBody>
                    <a:bodyPr/>
                    <a:lstStyle/>
                    <a:p>
                      <a:pPr marL="117475" algn="just">
                        <a:spcAft>
                          <a:spcPts val="0"/>
                        </a:spcAft>
                      </a:pPr>
                      <a:r>
                        <a:rPr lang="en-US" altLang="ja-JP" sz="800" kern="100" dirty="0" smtClean="0">
                          <a:effectLst/>
                          <a:latin typeface="Arial" panose="020B0604020202020204" pitchFamily="34" charset="0"/>
                          <a:ea typeface="ＭＳ ゴシック" panose="020B0609070205080204" pitchFamily="49" charset="-128"/>
                          <a:cs typeface="Times New Roman" panose="02020603050405020304" pitchFamily="18" charset="0"/>
                        </a:rPr>
                        <a:t>(1)</a:t>
                      </a:r>
                      <a:r>
                        <a:rPr lang="en-US" altLang="ja-JP" sz="800" kern="100" baseline="0" dirty="0" smtClean="0">
                          <a:effectLst/>
                          <a:latin typeface="Arial" panose="020B0604020202020204" pitchFamily="34" charset="0"/>
                          <a:ea typeface="ＭＳ ゴシック" panose="020B0609070205080204" pitchFamily="49" charset="-128"/>
                          <a:cs typeface="Times New Roman" panose="02020603050405020304" pitchFamily="18" charset="0"/>
                        </a:rPr>
                        <a:t> </a:t>
                      </a:r>
                      <a:r>
                        <a:rPr lang="en-US" altLang="ja-JP" sz="800" kern="100" dirty="0" smtClean="0">
                          <a:effectLst/>
                          <a:latin typeface="Arial" panose="020B0604020202020204" pitchFamily="34" charset="0"/>
                          <a:ea typeface="ＭＳ ゴシック" panose="020B0609070205080204" pitchFamily="49" charset="-128"/>
                          <a:cs typeface="Times New Roman" panose="02020603050405020304" pitchFamily="18" charset="0"/>
                        </a:rPr>
                        <a:t>Establishment of Certification</a:t>
                      </a:r>
                      <a:r>
                        <a:rPr lang="en-US" altLang="ja-JP" sz="800" kern="100" baseline="0" dirty="0" smtClean="0">
                          <a:effectLst/>
                          <a:latin typeface="Arial" panose="020B0604020202020204" pitchFamily="34" charset="0"/>
                          <a:ea typeface="ＭＳ ゴシック" panose="020B0609070205080204" pitchFamily="49" charset="-128"/>
                          <a:cs typeface="Times New Roman" panose="02020603050405020304" pitchFamily="18" charset="0"/>
                        </a:rPr>
                        <a:t> and standard for BDS</a:t>
                      </a:r>
                    </a:p>
                    <a:p>
                      <a:pPr marL="117475" algn="just">
                        <a:spcAft>
                          <a:spcPts val="0"/>
                        </a:spcAft>
                      </a:pPr>
                      <a:r>
                        <a:rPr lang="en-US" altLang="ja-JP" sz="800" kern="100" baseline="0" dirty="0" smtClean="0">
                          <a:effectLst/>
                          <a:latin typeface="Arial" panose="020B0604020202020204" pitchFamily="34" charset="0"/>
                          <a:ea typeface="ＭＳ ゴシック" panose="020B0609070205080204" pitchFamily="49" charset="-128"/>
                          <a:cs typeface="Times New Roman" panose="02020603050405020304" pitchFamily="18" charset="0"/>
                        </a:rPr>
                        <a:t>Setting</a:t>
                      </a:r>
                    </a:p>
                    <a:p>
                      <a:pPr marL="117475" algn="just">
                        <a:spcAft>
                          <a:spcPts val="0"/>
                        </a:spcAft>
                      </a:pPr>
                      <a:r>
                        <a:rPr lang="en-US" altLang="ja-JP" sz="800" kern="100" baseline="0" dirty="0" smtClean="0">
                          <a:effectLst/>
                          <a:latin typeface="Arial" panose="020B0604020202020204" pitchFamily="34" charset="0"/>
                          <a:ea typeface="ＭＳ ゴシック" panose="020B0609070205080204" pitchFamily="49" charset="-128"/>
                          <a:cs typeface="Times New Roman" panose="02020603050405020304" pitchFamily="18" charset="0"/>
                        </a:rPr>
                        <a:t>(2)Setting Regulation/Deregulation for BDS and SME promotion</a:t>
                      </a:r>
                      <a:endParaRPr lang="ja-JP" sz="8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6">
                        <a:lumMod val="20000"/>
                        <a:lumOff val="80000"/>
                      </a:schemeClr>
                    </a:solidFill>
                  </a:tcPr>
                </a:tc>
                <a:tc>
                  <a:txBody>
                    <a:bodyPr/>
                    <a:lstStyle/>
                    <a:p>
                      <a:pPr marL="228600" indent="-228600">
                        <a:buAutoNum type="arabicParenBoth"/>
                      </a:pPr>
                      <a:r>
                        <a:rPr kumimoji="1" lang="en-US" altLang="ja-JP" sz="900" dirty="0" smtClean="0"/>
                        <a:t>Provision of training</a:t>
                      </a:r>
                      <a:r>
                        <a:rPr kumimoji="1" lang="en-US" altLang="ja-JP" sz="900" baseline="0" dirty="0" smtClean="0"/>
                        <a:t>/advices to BDS provider</a:t>
                      </a:r>
                    </a:p>
                    <a:p>
                      <a:pPr marL="228600" indent="-228600">
                        <a:buAutoNum type="arabicParenBoth"/>
                      </a:pPr>
                      <a:r>
                        <a:rPr kumimoji="1" lang="en-US" altLang="ja-JP" sz="900" baseline="0" dirty="0" smtClean="0"/>
                        <a:t>Provide financial support/loan to SMEs or BDS provider</a:t>
                      </a:r>
                    </a:p>
                    <a:p>
                      <a:pPr marL="228600" indent="-228600">
                        <a:buAutoNum type="arabicParenBoth"/>
                      </a:pPr>
                      <a:r>
                        <a:rPr kumimoji="1" lang="en-US" altLang="ja-JP" sz="900" baseline="0" dirty="0" smtClean="0"/>
                        <a:t>Marketing and promotion of BDS/BDS providers to SMEs</a:t>
                      </a:r>
                      <a:endParaRPr kumimoji="1" lang="ja-JP" altLang="en-US" sz="900" dirty="0"/>
                    </a:p>
                  </a:txBody>
                  <a:tcPr marL="68559" marR="68559" marT="0" marB="0">
                    <a:solidFill>
                      <a:schemeClr val="accent6">
                        <a:lumMod val="20000"/>
                        <a:lumOff val="80000"/>
                      </a:schemeClr>
                    </a:solidFill>
                  </a:tcPr>
                </a:tc>
                <a:tc>
                  <a:txBody>
                    <a:bodyPr/>
                    <a:lstStyle/>
                    <a:p>
                      <a:pPr marL="117475" algn="just">
                        <a:spcAft>
                          <a:spcPts val="0"/>
                        </a:spcAft>
                      </a:pPr>
                      <a:r>
                        <a:rPr lang="en-US" altLang="ja-JP" sz="900" kern="100" dirty="0" smtClean="0">
                          <a:effectLst/>
                        </a:rPr>
                        <a:t>Direct Provision of services to M/MSEs</a:t>
                      </a:r>
                      <a:endParaRPr lang="ja-JP" altLang="ja-JP" sz="1600" kern="100" dirty="0" smtClean="0">
                        <a:effectLst/>
                      </a:endParaRPr>
                    </a:p>
                    <a:p>
                      <a:pPr marL="117475" algn="just">
                        <a:spcAft>
                          <a:spcPts val="0"/>
                        </a:spcAft>
                      </a:pPr>
                      <a:r>
                        <a:rPr lang="en-US" altLang="ja-JP" sz="900" kern="100" dirty="0" smtClean="0">
                          <a:effectLst/>
                        </a:rPr>
                        <a:t>(1)Training</a:t>
                      </a:r>
                      <a:endParaRPr lang="ja-JP" altLang="ja-JP" sz="1600" kern="100" dirty="0" smtClean="0">
                        <a:effectLst/>
                      </a:endParaRPr>
                    </a:p>
                    <a:p>
                      <a:pPr marL="117475" algn="just">
                        <a:spcAft>
                          <a:spcPts val="0"/>
                        </a:spcAft>
                      </a:pPr>
                      <a:r>
                        <a:rPr lang="en-US" altLang="ja-JP" sz="900" kern="100" dirty="0" smtClean="0">
                          <a:effectLst/>
                        </a:rPr>
                        <a:t>(2)Consultancy</a:t>
                      </a:r>
                      <a:endParaRPr lang="ja-JP" altLang="ja-JP" sz="1600" kern="100" dirty="0" smtClean="0">
                        <a:effectLst/>
                      </a:endParaRPr>
                    </a:p>
                    <a:p>
                      <a:pPr marL="117475" algn="just">
                        <a:spcAft>
                          <a:spcPts val="0"/>
                        </a:spcAft>
                      </a:pPr>
                      <a:r>
                        <a:rPr lang="en-US" altLang="ja-JP" sz="900" kern="100" dirty="0" smtClean="0">
                          <a:effectLst/>
                        </a:rPr>
                        <a:t>(3)Business Linkage</a:t>
                      </a:r>
                      <a:endParaRPr lang="ja-JP" altLang="ja-JP" sz="1600" kern="100" dirty="0" smtClean="0">
                        <a:effectLst/>
                      </a:endParaRPr>
                    </a:p>
                    <a:p>
                      <a:pPr marL="117475" algn="just">
                        <a:spcAft>
                          <a:spcPts val="0"/>
                        </a:spcAft>
                      </a:pPr>
                      <a:r>
                        <a:rPr lang="en-US" altLang="ja-JP" sz="900" kern="100" dirty="0" smtClean="0">
                          <a:effectLst/>
                        </a:rPr>
                        <a:t>(4)Technology development/extension</a:t>
                      </a:r>
                      <a:endParaRPr lang="ja-JP" altLang="ja-JP" sz="1600" kern="100" dirty="0" smtClean="0">
                        <a:effectLst/>
                      </a:endParaRPr>
                    </a:p>
                    <a:p>
                      <a:pPr marL="117475" algn="just">
                        <a:spcAft>
                          <a:spcPts val="0"/>
                        </a:spcAft>
                      </a:pPr>
                      <a:r>
                        <a:rPr lang="en-US" altLang="ja-JP" sz="900" kern="100" dirty="0" smtClean="0">
                          <a:effectLst/>
                        </a:rPr>
                        <a:t>(5)Networking</a:t>
                      </a:r>
                      <a:endParaRPr lang="ja-JP" altLang="ja-JP" sz="1600" kern="100" dirty="0" smtClean="0">
                        <a:effectLst/>
                      </a:endParaRPr>
                    </a:p>
                    <a:p>
                      <a:pPr marL="117475" algn="just">
                        <a:spcAft>
                          <a:spcPts val="0"/>
                        </a:spcAft>
                      </a:pPr>
                      <a:r>
                        <a:rPr lang="en-US" altLang="ja-JP" sz="900" kern="100" dirty="0" smtClean="0">
                          <a:effectLst/>
                        </a:rPr>
                        <a:t>(6)Information provisions</a:t>
                      </a:r>
                      <a:endParaRPr lang="en-US" altLang="ja-JP" sz="1600" kern="100" dirty="0" smtClean="0">
                        <a:effectLst/>
                        <a:latin typeface="Arial" panose="020B0604020202020204" pitchFamily="34" charset="0"/>
                        <a:ea typeface="ＭＳ ゴシック" panose="020B0609070205080204" pitchFamily="49" charset="-128"/>
                        <a:cs typeface="Times New Roman" panose="02020603050405020304" pitchFamily="18" charset="0"/>
                      </a:endParaRPr>
                    </a:p>
                    <a:p>
                      <a:pPr marL="117475" algn="just" defTabSz="685800" rtl="0" eaLnBrk="1" latinLnBrk="0" hangingPunct="1">
                        <a:spcAft>
                          <a:spcPts val="0"/>
                        </a:spcAft>
                      </a:pPr>
                      <a:r>
                        <a:rPr kumimoji="1" lang="en-US" altLang="ja-JP" sz="900" kern="100" dirty="0" smtClean="0">
                          <a:solidFill>
                            <a:schemeClr val="tx1"/>
                          </a:solidFill>
                          <a:effectLst/>
                          <a:latin typeface="+mn-lt"/>
                          <a:ea typeface="+mn-ea"/>
                          <a:cs typeface="+mn-cs"/>
                        </a:rPr>
                        <a:t>(7)</a:t>
                      </a:r>
                      <a:r>
                        <a:rPr kumimoji="1" lang="en-US" altLang="ja-JP" sz="900" kern="100" baseline="0" dirty="0" smtClean="0">
                          <a:solidFill>
                            <a:schemeClr val="tx1"/>
                          </a:solidFill>
                          <a:effectLst/>
                          <a:latin typeface="+mn-lt"/>
                          <a:ea typeface="+mn-ea"/>
                          <a:cs typeface="+mn-cs"/>
                        </a:rPr>
                        <a:t> </a:t>
                      </a:r>
                      <a:r>
                        <a:rPr kumimoji="1" lang="en-US" altLang="ja-JP" sz="900" kern="100" dirty="0" smtClean="0">
                          <a:solidFill>
                            <a:schemeClr val="tx1"/>
                          </a:solidFill>
                          <a:effectLst/>
                          <a:latin typeface="+mn-lt"/>
                          <a:ea typeface="+mn-ea"/>
                          <a:cs typeface="+mn-cs"/>
                        </a:rPr>
                        <a:t>Entrepreneurship</a:t>
                      </a:r>
                    </a:p>
                  </a:txBody>
                  <a:tcPr marL="68559" marR="68559" marT="0" marB="0">
                    <a:solidFill>
                      <a:schemeClr val="accent6">
                        <a:lumMod val="20000"/>
                        <a:lumOff val="80000"/>
                      </a:schemeClr>
                    </a:solidFill>
                  </a:tcPr>
                </a:tc>
              </a:tr>
              <a:tr h="204787">
                <a:tc gridSpan="4">
                  <a:txBody>
                    <a:bodyPr/>
                    <a:lstStyle/>
                    <a:p>
                      <a:pPr algn="just">
                        <a:spcAft>
                          <a:spcPts val="0"/>
                        </a:spcAft>
                      </a:pPr>
                      <a:r>
                        <a:rPr lang="en-US" sz="1000" kern="100" dirty="0">
                          <a:effectLst/>
                        </a:rPr>
                        <a:t>Governmental </a:t>
                      </a:r>
                      <a:r>
                        <a:rPr lang="en-US" sz="1000" kern="100" dirty="0" smtClean="0">
                          <a:effectLst/>
                        </a:rPr>
                        <a:t>institutions/Parastatal Institutions</a:t>
                      </a:r>
                      <a:endParaRPr lang="ja-JP" sz="20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35258">
                <a:tc>
                  <a:txBody>
                    <a:bodyPr/>
                    <a:lstStyle/>
                    <a:p>
                      <a:pPr algn="just">
                        <a:spcAft>
                          <a:spcPts val="0"/>
                        </a:spcAft>
                      </a:pPr>
                      <a:r>
                        <a:rPr lang="en-US" altLang="ja-JP" sz="1100" kern="100" dirty="0" smtClean="0">
                          <a:solidFill>
                            <a:srgbClr val="FF0000"/>
                          </a:solidFill>
                          <a:effectLst/>
                          <a:latin typeface="+mn-lt"/>
                          <a:ea typeface="+mn-ea"/>
                          <a:cs typeface="+mn-cs"/>
                        </a:rPr>
                        <a:t>Ministry</a:t>
                      </a:r>
                      <a:r>
                        <a:rPr lang="en-US" altLang="ja-JP" sz="1100" kern="100" baseline="0" dirty="0" smtClean="0">
                          <a:solidFill>
                            <a:srgbClr val="FF0000"/>
                          </a:solidFill>
                          <a:effectLst/>
                          <a:latin typeface="+mn-lt"/>
                          <a:ea typeface="+mn-ea"/>
                          <a:cs typeface="+mn-cs"/>
                        </a:rPr>
                        <a:t> of Economy and Commerce</a:t>
                      </a:r>
                      <a:endParaRPr lang="ja-JP" sz="1600" kern="100" dirty="0">
                        <a:solidFill>
                          <a:srgbClr val="FF0000"/>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noFill/>
                  </a:tcPr>
                </a:tc>
                <a:tc>
                  <a:txBody>
                    <a:bodyPr/>
                    <a:lstStyle/>
                    <a:p>
                      <a:pPr marL="0" indent="0">
                        <a:buFont typeface="Wingdings" panose="05000000000000000000" pitchFamily="2" charset="2"/>
                        <a:buNone/>
                      </a:pPr>
                      <a:r>
                        <a:rPr kumimoji="1" lang="en-US" altLang="ja-JP" sz="1100" dirty="0" smtClean="0">
                          <a:solidFill>
                            <a:srgbClr val="FF0000"/>
                          </a:solidFill>
                        </a:rPr>
                        <a:t> (1)SME Consultant</a:t>
                      </a:r>
                      <a:r>
                        <a:rPr kumimoji="1" lang="en-US" altLang="ja-JP" sz="1100" baseline="0" dirty="0" smtClean="0">
                          <a:solidFill>
                            <a:srgbClr val="FF0000"/>
                          </a:solidFill>
                        </a:rPr>
                        <a:t> System</a:t>
                      </a:r>
                    </a:p>
                    <a:p>
                      <a:pPr marL="0" indent="0">
                        <a:buFont typeface="Wingdings" panose="05000000000000000000" pitchFamily="2" charset="2"/>
                        <a:buNone/>
                      </a:pPr>
                      <a:r>
                        <a:rPr kumimoji="1" lang="en-US" altLang="ja-JP" sz="1100" baseline="0" dirty="0" smtClean="0">
                          <a:solidFill>
                            <a:srgbClr val="FF0000"/>
                          </a:solidFill>
                        </a:rPr>
                        <a:t>(2) SME law</a:t>
                      </a:r>
                      <a:endParaRPr kumimoji="1" lang="ja-JP" altLang="en-US" sz="1100" dirty="0">
                        <a:solidFill>
                          <a:srgbClr val="FF0000"/>
                        </a:solidFill>
                      </a:endParaRPr>
                    </a:p>
                  </a:txBody>
                  <a:tcPr marL="68559" marR="68559" marT="0" marB="0">
                    <a:noFill/>
                  </a:tcPr>
                </a:tc>
                <a:tc>
                  <a:txBody>
                    <a:bodyPr/>
                    <a:lstStyle/>
                    <a:p>
                      <a:pPr marL="0" indent="0" algn="just">
                        <a:spcAft>
                          <a:spcPts val="0"/>
                        </a:spcAft>
                        <a:buFont typeface="Arial" panose="020B0604020202020204" pitchFamily="34" charset="0"/>
                        <a:buNone/>
                      </a:pPr>
                      <a:r>
                        <a:rPr lang="en-US" sz="1100" kern="100" dirty="0">
                          <a:effectLst/>
                        </a:rPr>
                        <a:t> </a:t>
                      </a:r>
                      <a:endParaRPr lang="ja-JP" sz="16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noFill/>
                  </a:tcPr>
                </a:tc>
                <a:tc>
                  <a:txBody>
                    <a:bodyPr/>
                    <a:lstStyle/>
                    <a:p>
                      <a:pPr marL="0" indent="0" algn="just">
                        <a:spcAft>
                          <a:spcPts val="0"/>
                        </a:spcAft>
                        <a:buFont typeface="Arial" panose="020B0604020202020204" pitchFamily="34" charset="0"/>
                        <a:buNone/>
                      </a:pPr>
                      <a:endParaRPr lang="ja-JP" sz="16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noFill/>
                  </a:tcPr>
                </a:tc>
              </a:tr>
              <a:tr h="335258">
                <a:tc>
                  <a:txBody>
                    <a:bodyPr/>
                    <a:lstStyle/>
                    <a:p>
                      <a:pPr marL="0" marR="0" indent="0" algn="just" defTabSz="685800" rtl="0" eaLnBrk="1" fontAlgn="auto" latinLnBrk="0" hangingPunct="1">
                        <a:lnSpc>
                          <a:spcPct val="100000"/>
                        </a:lnSpc>
                        <a:spcBef>
                          <a:spcPts val="0"/>
                        </a:spcBef>
                        <a:spcAft>
                          <a:spcPts val="0"/>
                        </a:spcAft>
                        <a:buClrTx/>
                        <a:buSzTx/>
                        <a:buFontTx/>
                        <a:buNone/>
                        <a:tabLst/>
                        <a:defRPr/>
                      </a:pPr>
                      <a:r>
                        <a:rPr lang="en-US" altLang="ja-JP" sz="1100" kern="100" dirty="0" smtClean="0">
                          <a:solidFill>
                            <a:srgbClr val="FF0000"/>
                          </a:solidFill>
                          <a:effectLst/>
                          <a:latin typeface="+mn-lt"/>
                          <a:ea typeface="+mn-ea"/>
                          <a:cs typeface="+mn-cs"/>
                        </a:rPr>
                        <a:t>Ministry</a:t>
                      </a:r>
                      <a:r>
                        <a:rPr lang="en-US" altLang="ja-JP" sz="1100" kern="100" baseline="0" dirty="0" smtClean="0">
                          <a:solidFill>
                            <a:srgbClr val="FF0000"/>
                          </a:solidFill>
                          <a:effectLst/>
                          <a:latin typeface="+mn-lt"/>
                          <a:ea typeface="+mn-ea"/>
                          <a:cs typeface="+mn-cs"/>
                        </a:rPr>
                        <a:t> of Agriculture</a:t>
                      </a:r>
                      <a:endParaRPr lang="ja-JP" altLang="ja-JP" sz="1800" kern="100" dirty="0" smtClean="0">
                        <a:solidFill>
                          <a:srgbClr val="FF0000"/>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smtClean="0">
                          <a:solidFill>
                            <a:srgbClr val="FF0000"/>
                          </a:solidFill>
                          <a:latin typeface="+mn-lt"/>
                          <a:ea typeface="+mn-ea"/>
                          <a:cs typeface="+mn-cs"/>
                        </a:rPr>
                        <a:t>(2) Agriculture accountant system</a:t>
                      </a:r>
                      <a:endParaRPr kumimoji="1" lang="ja-JP" altLang="en-US" sz="1100" kern="1200" baseline="0" dirty="0" smtClean="0">
                        <a:solidFill>
                          <a:srgbClr val="FF0000"/>
                        </a:solidFill>
                        <a:latin typeface="+mn-lt"/>
                        <a:ea typeface="+mn-ea"/>
                        <a:cs typeface="+mn-cs"/>
                      </a:endParaRPr>
                    </a:p>
                  </a:txBody>
                  <a:tcPr marL="68559" marR="68559" marT="0" marB="0">
                    <a:noFill/>
                  </a:tcPr>
                </a:tc>
                <a:tc>
                  <a:txBody>
                    <a:bodyPr/>
                    <a:lstStyle/>
                    <a:p>
                      <a:pPr marL="0" indent="0">
                        <a:buFont typeface="Arial" panose="020B0604020202020204" pitchFamily="34" charset="0"/>
                        <a:buNone/>
                      </a:pPr>
                      <a:endParaRPr kumimoji="1" lang="ja-JP" altLang="en-US" sz="1400" dirty="0"/>
                    </a:p>
                  </a:txBody>
                  <a:tcPr marL="68559" marR="68559" marT="0" marB="0">
                    <a:noFill/>
                  </a:tcPr>
                </a:tc>
                <a:tc>
                  <a:txBody>
                    <a:bodyPr/>
                    <a:lstStyle/>
                    <a:p>
                      <a:pPr marL="0" indent="0" algn="just">
                        <a:spcAft>
                          <a:spcPts val="0"/>
                        </a:spcAft>
                        <a:buFont typeface="Arial" panose="020B0604020202020204" pitchFamily="34" charset="0"/>
                        <a:buNone/>
                      </a:pPr>
                      <a:endParaRPr lang="ja-JP" sz="16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noFill/>
                  </a:tcPr>
                </a:tc>
              </a:tr>
              <a:tr h="288052">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smtClean="0">
                          <a:solidFill>
                            <a:srgbClr val="FF0000"/>
                          </a:solidFill>
                          <a:latin typeface="+mn-lt"/>
                          <a:ea typeface="+mn-ea"/>
                          <a:cs typeface="+mn-cs"/>
                        </a:rPr>
                        <a:t>SME Agency</a:t>
                      </a:r>
                      <a:endParaRPr kumimoji="1" lang="ja-JP" altLang="ja-JP" sz="1100" kern="1200" baseline="0" dirty="0" smtClean="0">
                        <a:solidFill>
                          <a:srgbClr val="FF0000"/>
                        </a:solidFill>
                        <a:latin typeface="+mn-lt"/>
                        <a:ea typeface="+mn-ea"/>
                        <a:cs typeface="+mn-cs"/>
                      </a:endParaRP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smtClean="0">
                          <a:solidFill>
                            <a:srgbClr val="FF0000"/>
                          </a:solidFill>
                          <a:latin typeface="+mn-lt"/>
                          <a:ea typeface="+mn-ea"/>
                          <a:cs typeface="+mn-cs"/>
                        </a:rPr>
                        <a:t> (1)SME Consultant System</a:t>
                      </a: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100" kern="1200" baseline="0" dirty="0" smtClean="0">
                        <a:solidFill>
                          <a:srgbClr val="FF0000"/>
                        </a:solidFill>
                        <a:latin typeface="+mn-lt"/>
                        <a:ea typeface="+mn-ea"/>
                        <a:cs typeface="+mn-cs"/>
                      </a:endParaRP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sz="1100" kern="1200" baseline="0" dirty="0">
                        <a:solidFill>
                          <a:srgbClr val="FF0000"/>
                        </a:solidFill>
                        <a:latin typeface="+mn-lt"/>
                        <a:ea typeface="+mn-ea"/>
                        <a:cs typeface="+mn-cs"/>
                      </a:endParaRPr>
                    </a:p>
                  </a:txBody>
                  <a:tcPr marL="68559" marR="68559" marT="0" marB="0">
                    <a:noFill/>
                  </a:tcPr>
                </a:tc>
              </a:tr>
              <a:tr h="279797">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smtClean="0">
                          <a:solidFill>
                            <a:srgbClr val="FF0000"/>
                          </a:solidFill>
                          <a:latin typeface="+mn-lt"/>
                          <a:ea typeface="+mn-ea"/>
                          <a:cs typeface="+mn-cs"/>
                        </a:rPr>
                        <a:t>SME support center</a:t>
                      </a:r>
                      <a:endParaRPr kumimoji="1" lang="ja-JP" sz="1100" kern="1200" baseline="0" dirty="0">
                        <a:solidFill>
                          <a:srgbClr val="FF0000"/>
                        </a:solidFill>
                        <a:latin typeface="+mn-lt"/>
                        <a:ea typeface="+mn-ea"/>
                        <a:cs typeface="+mn-cs"/>
                      </a:endParaRP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dirty="0">
                        <a:solidFill>
                          <a:srgbClr val="FF0000"/>
                        </a:solidFill>
                        <a:latin typeface="+mn-lt"/>
                        <a:ea typeface="+mn-ea"/>
                        <a:cs typeface="+mn-cs"/>
                      </a:endParaRP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smtClean="0">
                          <a:solidFill>
                            <a:srgbClr val="FF0000"/>
                          </a:solidFill>
                          <a:latin typeface="+mn-lt"/>
                          <a:ea typeface="+mn-ea"/>
                          <a:cs typeface="+mn-cs"/>
                        </a:rPr>
                        <a:t> (1)TOT</a:t>
                      </a: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smtClean="0">
                          <a:solidFill>
                            <a:srgbClr val="FF0000"/>
                          </a:solidFill>
                          <a:latin typeface="+mn-lt"/>
                          <a:ea typeface="+mn-ea"/>
                          <a:cs typeface="+mn-cs"/>
                        </a:rPr>
                        <a:t>(1) , (2), (3), (5), (6)</a:t>
                      </a:r>
                      <a:endParaRPr kumimoji="1" lang="ja-JP" sz="1100" kern="1200" baseline="0" dirty="0">
                        <a:solidFill>
                          <a:srgbClr val="FF0000"/>
                        </a:solidFill>
                        <a:latin typeface="+mn-lt"/>
                        <a:ea typeface="+mn-ea"/>
                        <a:cs typeface="+mn-cs"/>
                      </a:endParaRPr>
                    </a:p>
                  </a:txBody>
                  <a:tcPr marL="68559" marR="68559" marT="0" marB="0">
                    <a:noFill/>
                  </a:tcPr>
                </a:tc>
              </a:tr>
              <a:tr h="187652">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smtClean="0">
                          <a:solidFill>
                            <a:srgbClr val="FF0000"/>
                          </a:solidFill>
                          <a:latin typeface="+mn-lt"/>
                          <a:ea typeface="+mn-ea"/>
                          <a:cs typeface="+mn-cs"/>
                        </a:rPr>
                        <a:t>Science &amp; Technology center </a:t>
                      </a:r>
                      <a:endParaRPr kumimoji="1" lang="ja-JP" sz="1100" kern="1200" baseline="0" dirty="0">
                        <a:solidFill>
                          <a:srgbClr val="FF0000"/>
                        </a:solidFill>
                        <a:latin typeface="+mn-lt"/>
                        <a:ea typeface="+mn-ea"/>
                        <a:cs typeface="+mn-cs"/>
                      </a:endParaRP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a:solidFill>
                          <a:srgbClr val="FF0000"/>
                        </a:solidFill>
                        <a:latin typeface="+mn-lt"/>
                        <a:ea typeface="+mn-ea"/>
                        <a:cs typeface="+mn-cs"/>
                      </a:endParaRP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noFill/>
                  </a:tcPr>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smtClean="0">
                          <a:solidFill>
                            <a:srgbClr val="FF0000"/>
                          </a:solidFill>
                          <a:latin typeface="+mn-lt"/>
                          <a:ea typeface="+mn-ea"/>
                          <a:cs typeface="+mn-cs"/>
                        </a:rPr>
                        <a:t>(4)</a:t>
                      </a:r>
                      <a:endParaRPr kumimoji="1" lang="ja-JP" sz="1100" kern="1200" baseline="0" dirty="0">
                        <a:solidFill>
                          <a:srgbClr val="FF0000"/>
                        </a:solidFill>
                        <a:latin typeface="+mn-lt"/>
                        <a:ea typeface="+mn-ea"/>
                        <a:cs typeface="+mn-cs"/>
                      </a:endParaRPr>
                    </a:p>
                  </a:txBody>
                  <a:tcPr marL="68559" marR="68559" marT="0" marB="0">
                    <a:noFill/>
                  </a:tcPr>
                </a:tc>
              </a:tr>
              <a:tr h="462275">
                <a:tc gridSpan="4">
                  <a:txBody>
                    <a:bodyPr/>
                    <a:lstStyle/>
                    <a:p>
                      <a:pPr algn="just">
                        <a:spcAft>
                          <a:spcPts val="0"/>
                        </a:spcAft>
                      </a:pPr>
                      <a:r>
                        <a:rPr lang="en-US" sz="1000" kern="100" dirty="0" smtClean="0">
                          <a:effectLst/>
                        </a:rPr>
                        <a:t>Intermediary Institutions</a:t>
                      </a:r>
                    </a:p>
                    <a:p>
                      <a:pPr algn="just">
                        <a:spcAft>
                          <a:spcPts val="0"/>
                        </a:spcAft>
                      </a:pPr>
                      <a:r>
                        <a:rPr lang="en-US" sz="1000" kern="100" dirty="0" smtClean="0">
                          <a:effectLst/>
                        </a:rPr>
                        <a:t>Chamber of Commerce/</a:t>
                      </a:r>
                      <a:r>
                        <a:rPr lang="en-US" sz="1000" kern="100" baseline="0" dirty="0" smtClean="0">
                          <a:effectLst/>
                        </a:rPr>
                        <a:t> </a:t>
                      </a:r>
                      <a:r>
                        <a:rPr lang="en-US" sz="1000" kern="100" dirty="0" smtClean="0">
                          <a:effectLst/>
                        </a:rPr>
                        <a:t>Business </a:t>
                      </a:r>
                      <a:r>
                        <a:rPr lang="en-US" sz="1000" kern="100" dirty="0">
                          <a:effectLst/>
                        </a:rPr>
                        <a:t>associations</a:t>
                      </a:r>
                      <a:r>
                        <a:rPr lang="ja-JP" sz="1000" kern="100" dirty="0">
                          <a:effectLst/>
                        </a:rPr>
                        <a:t>／</a:t>
                      </a:r>
                      <a:r>
                        <a:rPr lang="en-US" sz="1000" kern="100" dirty="0">
                          <a:effectLst/>
                        </a:rPr>
                        <a:t>Union</a:t>
                      </a:r>
                      <a:r>
                        <a:rPr lang="ja-JP" sz="1000" kern="100" dirty="0">
                          <a:effectLst/>
                        </a:rPr>
                        <a:t>／</a:t>
                      </a:r>
                      <a:r>
                        <a:rPr lang="en-US" sz="1000" kern="100" dirty="0" smtClean="0">
                          <a:effectLst/>
                        </a:rPr>
                        <a:t>NGOs.</a:t>
                      </a:r>
                      <a:r>
                        <a:rPr lang="en-US" sz="1000" kern="100" baseline="0" dirty="0" smtClean="0">
                          <a:effectLst/>
                        </a:rPr>
                        <a:t> joint venture stablished by Private &amp; Public partnership</a:t>
                      </a:r>
                      <a:endParaRPr lang="ja-JP" sz="18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83606">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r>
                        <a:rPr kumimoji="1" lang="en-US" sz="1100" kern="1200" baseline="0" dirty="0" smtClean="0">
                          <a:solidFill>
                            <a:srgbClr val="FF0000"/>
                          </a:solidFill>
                          <a:latin typeface="+mn-lt"/>
                          <a:ea typeface="+mn-ea"/>
                          <a:cs typeface="+mn-cs"/>
                        </a:rPr>
                        <a:t>Camber of Commerce</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kern="1200" baseline="0" dirty="0" smtClean="0">
                          <a:solidFill>
                            <a:srgbClr val="FF0000"/>
                          </a:solidFill>
                          <a:latin typeface="+mn-lt"/>
                          <a:ea typeface="+mn-ea"/>
                          <a:cs typeface="+mn-cs"/>
                        </a:rPr>
                        <a:t>（３）</a:t>
                      </a:r>
                      <a:r>
                        <a:rPr kumimoji="1" lang="en-US" altLang="ja-JP" sz="1100" kern="1200" baseline="0" dirty="0" smtClean="0">
                          <a:solidFill>
                            <a:srgbClr val="FF0000"/>
                          </a:solidFill>
                          <a:latin typeface="+mn-lt"/>
                          <a:ea typeface="+mn-ea"/>
                          <a:cs typeface="+mn-cs"/>
                        </a:rPr>
                        <a:t>, (5), (7)</a:t>
                      </a:r>
                      <a:endParaRPr kumimoji="1" lang="ja-JP" sz="1100" kern="1200" baseline="0" dirty="0">
                        <a:solidFill>
                          <a:srgbClr val="FF0000"/>
                        </a:solidFill>
                        <a:latin typeface="+mn-lt"/>
                        <a:ea typeface="+mn-ea"/>
                        <a:cs typeface="+mn-cs"/>
                      </a:endParaRPr>
                    </a:p>
                  </a:txBody>
                  <a:tcPr marL="68559" marR="68559" marT="0" marB="0"/>
                </a:tc>
              </a:tr>
              <a:tr h="189207">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r>
                        <a:rPr kumimoji="1" lang="en-US" sz="1100" kern="1200" baseline="0" dirty="0" smtClean="0">
                          <a:solidFill>
                            <a:srgbClr val="FF0000"/>
                          </a:solidFill>
                          <a:latin typeface="+mn-lt"/>
                          <a:ea typeface="+mn-ea"/>
                          <a:cs typeface="+mn-cs"/>
                        </a:rPr>
                        <a:t>NGOs</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smtClean="0">
                          <a:solidFill>
                            <a:srgbClr val="FF0000"/>
                          </a:solidFill>
                          <a:latin typeface="+mn-lt"/>
                          <a:ea typeface="+mn-ea"/>
                          <a:cs typeface="+mn-cs"/>
                        </a:rPr>
                        <a:t>(1)</a:t>
                      </a:r>
                      <a:endParaRPr kumimoji="1" lang="ja-JP" sz="1100" kern="1200" baseline="0" dirty="0">
                        <a:solidFill>
                          <a:srgbClr val="FF0000"/>
                        </a:solidFill>
                        <a:latin typeface="+mn-lt"/>
                        <a:ea typeface="+mn-ea"/>
                        <a:cs typeface="+mn-cs"/>
                      </a:endParaRPr>
                    </a:p>
                  </a:txBody>
                  <a:tcPr marL="68559" marR="68559" marT="0" marB="0"/>
                </a:tc>
              </a:tr>
              <a:tr h="241088">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r>
                        <a:rPr kumimoji="1" lang="en-US" sz="1100" kern="1200" baseline="0" dirty="0" smtClean="0">
                          <a:solidFill>
                            <a:srgbClr val="FF0000"/>
                          </a:solidFill>
                          <a:latin typeface="+mn-lt"/>
                          <a:ea typeface="+mn-ea"/>
                          <a:cs typeface="+mn-cs"/>
                        </a:rPr>
                        <a:t>Business Associations</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smtClean="0">
                          <a:solidFill>
                            <a:srgbClr val="FF0000"/>
                          </a:solidFill>
                          <a:latin typeface="+mn-lt"/>
                          <a:ea typeface="+mn-ea"/>
                          <a:cs typeface="+mn-cs"/>
                        </a:rPr>
                        <a:t>(1), (3), (6)</a:t>
                      </a:r>
                      <a:endParaRPr kumimoji="1" lang="ja-JP" sz="1100" kern="1200" baseline="0" dirty="0">
                        <a:solidFill>
                          <a:srgbClr val="FF0000"/>
                        </a:solidFill>
                        <a:latin typeface="+mn-lt"/>
                        <a:ea typeface="+mn-ea"/>
                        <a:cs typeface="+mn-cs"/>
                      </a:endParaRPr>
                    </a:p>
                  </a:txBody>
                  <a:tcPr marL="68559" marR="68559" marT="0" marB="0"/>
                </a:tc>
              </a:tr>
              <a:tr h="220956">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sz="1100" kern="1200" baseline="0" dirty="0">
                        <a:solidFill>
                          <a:srgbClr val="FF0000"/>
                        </a:solidFill>
                        <a:latin typeface="+mn-lt"/>
                        <a:ea typeface="+mn-ea"/>
                        <a:cs typeface="+mn-cs"/>
                      </a:endParaRPr>
                    </a:p>
                  </a:txBody>
                  <a:tcPr marL="68559" marR="68559" marT="0" marB="0"/>
                </a:tc>
              </a:tr>
              <a:tr h="204188">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sz="1100" kern="1200" baseline="0" dirty="0">
                        <a:solidFill>
                          <a:srgbClr val="FF0000"/>
                        </a:solidFill>
                        <a:latin typeface="+mn-lt"/>
                        <a:ea typeface="+mn-ea"/>
                        <a:cs typeface="+mn-cs"/>
                      </a:endParaRPr>
                    </a:p>
                  </a:txBody>
                  <a:tcPr marL="68559" marR="68559" marT="0" marB="0"/>
                </a:tc>
              </a:tr>
              <a:tr h="273048">
                <a:tc gridSpan="4">
                  <a:txBody>
                    <a:bodyPr/>
                    <a:lstStyle/>
                    <a:p>
                      <a:pPr algn="just">
                        <a:spcAft>
                          <a:spcPts val="0"/>
                        </a:spcAft>
                      </a:pPr>
                      <a:r>
                        <a:rPr lang="en-US" sz="1100" kern="100" dirty="0">
                          <a:effectLst/>
                        </a:rPr>
                        <a:t>Private </a:t>
                      </a:r>
                      <a:r>
                        <a:rPr lang="en-US" sz="1100" kern="100" dirty="0" smtClean="0">
                          <a:effectLst/>
                        </a:rPr>
                        <a:t>sector</a:t>
                      </a:r>
                      <a:endParaRPr lang="ja-JP" sz="20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59" marR="68559" marT="0" marB="0">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just">
                        <a:spcAft>
                          <a:spcPts val="0"/>
                        </a:spcAft>
                      </a:pPr>
                      <a:endParaRPr lang="ja-JP" sz="20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72" marR="68572" marT="0" marB="0"/>
                </a:tc>
              </a:tr>
              <a:tr h="226078">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r>
                        <a:rPr kumimoji="1" lang="en-US" sz="1100" kern="1200" baseline="0" dirty="0" smtClean="0">
                          <a:solidFill>
                            <a:srgbClr val="FF0000"/>
                          </a:solidFill>
                          <a:latin typeface="+mn-lt"/>
                          <a:ea typeface="+mn-ea"/>
                          <a:cs typeface="+mn-cs"/>
                        </a:rPr>
                        <a:t>Business Consultant</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smtClean="0">
                          <a:solidFill>
                            <a:srgbClr val="FF0000"/>
                          </a:solidFill>
                          <a:latin typeface="+mn-lt"/>
                          <a:ea typeface="+mn-ea"/>
                          <a:cs typeface="+mn-cs"/>
                        </a:rPr>
                        <a:t>(1) (2)  </a:t>
                      </a:r>
                      <a:endParaRPr kumimoji="1" lang="ja-JP" sz="1100" kern="1200" baseline="0" dirty="0">
                        <a:solidFill>
                          <a:srgbClr val="FF0000"/>
                        </a:solidFill>
                        <a:latin typeface="+mn-lt"/>
                        <a:ea typeface="+mn-ea"/>
                        <a:cs typeface="+mn-cs"/>
                      </a:endParaRPr>
                    </a:p>
                  </a:txBody>
                  <a:tcPr marL="68559" marR="68559" marT="0" marB="0"/>
                </a:tc>
              </a:tr>
              <a:tr h="167629">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r>
                        <a:rPr kumimoji="1" lang="en-US" sz="1100" kern="1200" baseline="0" dirty="0" smtClean="0">
                          <a:solidFill>
                            <a:srgbClr val="FF0000"/>
                          </a:solidFill>
                          <a:latin typeface="+mn-lt"/>
                          <a:ea typeface="+mn-ea"/>
                          <a:cs typeface="+mn-cs"/>
                        </a:rPr>
                        <a:t>Accountant/ Lawyer</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sz="1100" kern="1200" baseline="0" dirty="0">
                          <a:solidFill>
                            <a:srgbClr val="FF0000"/>
                          </a:solidFill>
                          <a:latin typeface="+mn-lt"/>
                          <a:ea typeface="+mn-ea"/>
                          <a:cs typeface="+mn-cs"/>
                        </a:rPr>
                        <a:t> </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smtClean="0">
                          <a:solidFill>
                            <a:srgbClr val="FF0000"/>
                          </a:solidFill>
                          <a:latin typeface="+mn-lt"/>
                          <a:ea typeface="+mn-ea"/>
                          <a:cs typeface="+mn-cs"/>
                        </a:rPr>
                        <a:t>(2) (6)</a:t>
                      </a:r>
                      <a:endParaRPr kumimoji="1" lang="ja-JP" sz="1100" kern="1200" baseline="0" dirty="0">
                        <a:solidFill>
                          <a:srgbClr val="FF0000"/>
                        </a:solidFill>
                        <a:latin typeface="+mn-lt"/>
                        <a:ea typeface="+mn-ea"/>
                        <a:cs typeface="+mn-cs"/>
                      </a:endParaRPr>
                    </a:p>
                  </a:txBody>
                  <a:tcPr marL="68559" marR="68559" marT="0" marB="0"/>
                </a:tc>
              </a:tr>
              <a:tr h="167629">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smtClean="0">
                          <a:solidFill>
                            <a:srgbClr val="FF0000"/>
                          </a:solidFill>
                          <a:latin typeface="+mn-lt"/>
                          <a:ea typeface="+mn-ea"/>
                          <a:cs typeface="+mn-cs"/>
                        </a:rPr>
                        <a:t>Financial Institution</a:t>
                      </a: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sz="1100" kern="1200" baseline="0" dirty="0">
                        <a:solidFill>
                          <a:srgbClr val="FF0000"/>
                        </a:solidFill>
                        <a:latin typeface="+mn-lt"/>
                        <a:ea typeface="+mn-ea"/>
                        <a:cs typeface="+mn-cs"/>
                      </a:endParaRPr>
                    </a:p>
                  </a:txBody>
                  <a:tcPr marL="68559" marR="68559" marT="0" marB="0"/>
                </a:tc>
                <a:tc>
                  <a:txBody>
                    <a:bodyPr/>
                    <a:lstStyle/>
                    <a:p>
                      <a:pPr marL="0" marR="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100" kern="1200" baseline="0" dirty="0" smtClean="0">
                          <a:solidFill>
                            <a:srgbClr val="FF0000"/>
                          </a:solidFill>
                          <a:latin typeface="+mn-lt"/>
                          <a:ea typeface="+mn-ea"/>
                          <a:cs typeface="+mn-cs"/>
                        </a:rPr>
                        <a:t>(2), (3)</a:t>
                      </a:r>
                      <a:endParaRPr kumimoji="1" lang="ja-JP" sz="1100" kern="1200" baseline="0" dirty="0">
                        <a:solidFill>
                          <a:srgbClr val="FF0000"/>
                        </a:solidFill>
                        <a:latin typeface="+mn-lt"/>
                        <a:ea typeface="+mn-ea"/>
                        <a:cs typeface="+mn-cs"/>
                      </a:endParaRPr>
                    </a:p>
                  </a:txBody>
                  <a:tcPr marL="68559" marR="68559" marT="0" marB="0"/>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2"/>
          <p:cNvSpPr>
            <a:spLocks noGrp="1"/>
          </p:cNvSpPr>
          <p:nvPr>
            <p:ph type="title"/>
          </p:nvPr>
        </p:nvSpPr>
        <p:spPr/>
        <p:txBody>
          <a:bodyPr/>
          <a:lstStyle/>
          <a:p>
            <a:pPr eaLnBrk="1" hangingPunct="1"/>
            <a:r>
              <a:rPr lang="en-US" altLang="ja-JP" smtClean="0"/>
              <a:t>Option: (only If you are engaged in specific program/projects)</a:t>
            </a:r>
            <a:endParaRPr lang="ja-JP" altLang="en-US" smtClean="0"/>
          </a:p>
        </p:txBody>
      </p:sp>
      <p:sp>
        <p:nvSpPr>
          <p:cNvPr id="14339" name="コンテンツ プレースホルダー 1"/>
          <p:cNvSpPr>
            <a:spLocks noGrp="1"/>
          </p:cNvSpPr>
          <p:nvPr>
            <p:ph idx="1"/>
          </p:nvPr>
        </p:nvSpPr>
        <p:spPr/>
        <p:txBody>
          <a:bodyPr/>
          <a:lstStyle/>
          <a:p>
            <a:pPr eaLnBrk="1" hangingPunct="1"/>
            <a:r>
              <a:rPr lang="en-US" altLang="ja-JP" smtClean="0"/>
              <a:t>Description of project/program</a:t>
            </a:r>
          </a:p>
          <a:p>
            <a:pPr eaLnBrk="1" hangingPunct="1"/>
            <a:r>
              <a:rPr lang="en-US" altLang="ja-JP" smtClean="0"/>
              <a:t>Progress</a:t>
            </a:r>
          </a:p>
          <a:p>
            <a:pPr eaLnBrk="1" hangingPunct="1"/>
            <a:r>
              <a:rPr lang="en-US" altLang="ja-JP" smtClean="0"/>
              <a:t>Any challenges so far</a:t>
            </a:r>
          </a:p>
          <a:p>
            <a:pPr eaLnBrk="1" hangingPunct="1"/>
            <a:r>
              <a:rPr lang="en-US" altLang="ja-JP" smtClean="0"/>
              <a:t>Additional materials (e.g. project plan, reports, statistic data) related to the topics specified in this training course. (if any).</a:t>
            </a:r>
          </a:p>
          <a:p>
            <a:pPr eaLnBrk="1" hangingPunct="1"/>
            <a:endParaRPr lang="en-US" altLang="ja-JP" smtClean="0"/>
          </a:p>
          <a:p>
            <a:pPr eaLnBrk="1" hangingPunct="1"/>
            <a:endParaRPr lang="ja-JP" alt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30238" y="365125"/>
            <a:ext cx="7886700" cy="1047750"/>
          </a:xfrm>
        </p:spPr>
        <p:txBody>
          <a:bodyPr/>
          <a:lstStyle/>
          <a:p>
            <a:pPr eaLnBrk="1" hangingPunct="1"/>
            <a:r>
              <a:rPr lang="en-US" altLang="ja-JP" sz="3200" dirty="0" smtClean="0"/>
              <a:t>7. Your expectation for the Program and expected effect after the Program</a:t>
            </a:r>
            <a:endParaRPr lang="en-US" altLang="ja-JP" sz="1600" dirty="0" smtClean="0"/>
          </a:p>
        </p:txBody>
      </p:sp>
      <p:sp>
        <p:nvSpPr>
          <p:cNvPr id="2" name="テキスト プレースホルダー 1"/>
          <p:cNvSpPr>
            <a:spLocks noGrp="1"/>
          </p:cNvSpPr>
          <p:nvPr>
            <p:ph type="body" idx="1"/>
          </p:nvPr>
        </p:nvSpPr>
        <p:spPr>
          <a:xfrm>
            <a:off x="630238" y="1681163"/>
            <a:ext cx="3868737" cy="823912"/>
          </a:xfrm>
          <a:ln>
            <a:solidFill>
              <a:schemeClr val="tx1"/>
            </a:solidFill>
          </a:ln>
        </p:spPr>
        <p:txBody>
          <a:bodyPr rtlCol="0">
            <a:normAutofit fontScale="92500" lnSpcReduction="10000"/>
          </a:bodyPr>
          <a:lstStyle/>
          <a:p>
            <a:pPr eaLnBrk="1" fontAlgn="auto" hangingPunct="1">
              <a:spcAft>
                <a:spcPts val="0"/>
              </a:spcAft>
              <a:buFont typeface="Arial" panose="020B0604020202020204" pitchFamily="34" charset="0"/>
              <a:buNone/>
              <a:defRPr/>
            </a:pPr>
            <a:r>
              <a:rPr lang="en-US" altLang="ja-JP" dirty="0" smtClean="0"/>
              <a:t>Your expectation for the program</a:t>
            </a:r>
          </a:p>
          <a:p>
            <a:pPr eaLnBrk="1" fontAlgn="auto" hangingPunct="1">
              <a:spcAft>
                <a:spcPts val="0"/>
              </a:spcAft>
              <a:buFont typeface="Arial" panose="020B0604020202020204" pitchFamily="34" charset="0"/>
              <a:buNone/>
              <a:defRPr/>
            </a:pPr>
            <a:r>
              <a:rPr lang="en-US" altLang="ja-JP" dirty="0" smtClean="0"/>
              <a:t>-what I want to learn in this program</a:t>
            </a:r>
            <a:r>
              <a:rPr lang="en-US" altLang="ja-JP" dirty="0" smtClean="0">
                <a:solidFill>
                  <a:srgbClr val="FFC000"/>
                </a:solidFill>
              </a:rPr>
              <a:t/>
            </a:r>
            <a:br>
              <a:rPr lang="en-US" altLang="ja-JP" dirty="0" smtClean="0">
                <a:solidFill>
                  <a:srgbClr val="FFC000"/>
                </a:solidFill>
              </a:rPr>
            </a:br>
            <a:endParaRPr lang="ja-JP" altLang="en-US" dirty="0" smtClean="0"/>
          </a:p>
        </p:txBody>
      </p:sp>
      <p:sp>
        <p:nvSpPr>
          <p:cNvPr id="3" name="コンテンツ プレースホルダー 2"/>
          <p:cNvSpPr>
            <a:spLocks noGrp="1"/>
          </p:cNvSpPr>
          <p:nvPr>
            <p:ph sz="half" idx="2"/>
          </p:nvPr>
        </p:nvSpPr>
        <p:spPr>
          <a:xfrm>
            <a:off x="630238" y="2505075"/>
            <a:ext cx="3868737" cy="3684588"/>
          </a:xfrm>
          <a:ln>
            <a:solidFill>
              <a:schemeClr val="tx1"/>
            </a:solidFill>
          </a:ln>
        </p:spPr>
        <p:txBody>
          <a:bodyPr rtlCol="0">
            <a:normAutofit/>
          </a:bodyPr>
          <a:lstStyle/>
          <a:p>
            <a:pPr marL="0" indent="0" eaLnBrk="1" fontAlgn="auto" hangingPunct="1">
              <a:spcAft>
                <a:spcPts val="0"/>
              </a:spcAft>
              <a:buFont typeface="Arial" charset="0"/>
              <a:buNone/>
              <a:defRPr/>
            </a:pPr>
            <a:endParaRPr lang="en-US" altLang="ja-JP" dirty="0" smtClean="0"/>
          </a:p>
          <a:p>
            <a:pPr eaLnBrk="1" fontAlgn="auto" hangingPunct="1">
              <a:spcAft>
                <a:spcPts val="0"/>
              </a:spcAft>
              <a:buFont typeface="Wingdings" panose="05000000000000000000" pitchFamily="2" charset="2"/>
              <a:buChar char="ü"/>
              <a:defRPr/>
            </a:pPr>
            <a:r>
              <a:rPr lang="en-US" altLang="ja-JP" dirty="0" smtClean="0"/>
              <a:t> </a:t>
            </a:r>
          </a:p>
          <a:p>
            <a:pPr eaLnBrk="1" fontAlgn="auto" hangingPunct="1">
              <a:spcAft>
                <a:spcPts val="0"/>
              </a:spcAft>
              <a:buFont typeface="Wingdings" panose="05000000000000000000" pitchFamily="2" charset="2"/>
              <a:buChar char="ü"/>
              <a:defRPr/>
            </a:pPr>
            <a:r>
              <a:rPr lang="en-US" altLang="ja-JP" dirty="0" smtClean="0"/>
              <a:t> </a:t>
            </a:r>
          </a:p>
          <a:p>
            <a:pPr eaLnBrk="1" fontAlgn="auto" hangingPunct="1">
              <a:spcAft>
                <a:spcPts val="0"/>
              </a:spcAft>
              <a:buFont typeface="Wingdings" panose="05000000000000000000" pitchFamily="2" charset="2"/>
              <a:buChar char="ü"/>
              <a:defRPr/>
            </a:pPr>
            <a:r>
              <a:rPr lang="en-US" altLang="ja-JP" dirty="0" smtClean="0"/>
              <a:t> </a:t>
            </a:r>
          </a:p>
          <a:p>
            <a:pPr marL="0" indent="0" eaLnBrk="1" fontAlgn="auto" hangingPunct="1">
              <a:spcAft>
                <a:spcPts val="0"/>
              </a:spcAft>
              <a:buFont typeface="Arial" charset="0"/>
              <a:buNone/>
              <a:defRPr/>
            </a:pPr>
            <a:endParaRPr lang="en-US" altLang="ja-JP" dirty="0" smtClean="0"/>
          </a:p>
          <a:p>
            <a:pPr marL="0" indent="0" eaLnBrk="1" fontAlgn="auto" hangingPunct="1">
              <a:spcAft>
                <a:spcPts val="0"/>
              </a:spcAft>
              <a:buFont typeface="Arial" panose="020B0604020202020204" pitchFamily="34" charset="0"/>
              <a:buNone/>
              <a:defRPr/>
            </a:pPr>
            <a:endParaRPr lang="en-US" altLang="ja-JP" dirty="0" smtClean="0"/>
          </a:p>
          <a:p>
            <a:pPr eaLnBrk="1" fontAlgn="auto" hangingPunct="1">
              <a:spcAft>
                <a:spcPts val="0"/>
              </a:spcAft>
              <a:buFont typeface="Arial" panose="020B0604020202020204" pitchFamily="34" charset="0"/>
              <a:buChar char="•"/>
              <a:defRPr/>
            </a:pPr>
            <a:endParaRPr lang="ja-JP" altLang="en-US" dirty="0" smtClean="0"/>
          </a:p>
        </p:txBody>
      </p:sp>
      <p:sp>
        <p:nvSpPr>
          <p:cNvPr id="4" name="テキスト プレースホルダー 3"/>
          <p:cNvSpPr>
            <a:spLocks noGrp="1"/>
          </p:cNvSpPr>
          <p:nvPr>
            <p:ph type="body" sz="quarter" idx="3"/>
          </p:nvPr>
        </p:nvSpPr>
        <p:spPr>
          <a:xfrm>
            <a:off x="4629150" y="1681163"/>
            <a:ext cx="3887788" cy="823912"/>
          </a:xfrm>
          <a:ln>
            <a:solidFill>
              <a:schemeClr val="tx1"/>
            </a:solidFill>
          </a:ln>
        </p:spPr>
        <p:txBody>
          <a:bodyPr rtlCol="0">
            <a:normAutofit lnSpcReduction="10000"/>
          </a:bodyPr>
          <a:lstStyle/>
          <a:p>
            <a:pPr eaLnBrk="1" fontAlgn="auto" hangingPunct="1">
              <a:spcAft>
                <a:spcPts val="0"/>
              </a:spcAft>
              <a:buFont typeface="Arial" panose="020B0604020202020204" pitchFamily="34" charset="0"/>
              <a:buNone/>
              <a:defRPr/>
            </a:pPr>
            <a:r>
              <a:rPr lang="en-US" altLang="ja-JP" dirty="0" smtClean="0"/>
              <a:t>Expected effect after the program -How can I utilize the knowledge after the program</a:t>
            </a:r>
            <a:endParaRPr lang="ja-JP" altLang="en-US" dirty="0" smtClean="0"/>
          </a:p>
        </p:txBody>
      </p:sp>
      <p:sp>
        <p:nvSpPr>
          <p:cNvPr id="15366" name="コンテンツ プレースホルダー 4"/>
          <p:cNvSpPr>
            <a:spLocks noGrp="1"/>
          </p:cNvSpPr>
          <p:nvPr>
            <p:ph sz="quarter" idx="4"/>
          </p:nvPr>
        </p:nvSpPr>
        <p:spPr>
          <a:xfrm>
            <a:off x="4629150" y="2505075"/>
            <a:ext cx="3887788" cy="3684588"/>
          </a:xfrm>
          <a:ln>
            <a:solidFill>
              <a:schemeClr val="tx1"/>
            </a:solidFill>
            <a:miter lim="800000"/>
            <a:headEnd/>
            <a:tailEnd/>
          </a:ln>
        </p:spPr>
        <p:txBody>
          <a:bodyPr/>
          <a:lstStyle/>
          <a:p>
            <a:pPr eaLnBrk="1" hangingPunct="1">
              <a:buFont typeface="Wingdings" pitchFamily="2" charset="2"/>
              <a:buChar char="ü"/>
              <a:defRPr/>
            </a:pPr>
            <a:r>
              <a:rPr lang="en-US" altLang="ja-JP" dirty="0" smtClean="0"/>
              <a:t> </a:t>
            </a:r>
          </a:p>
          <a:p>
            <a:pPr eaLnBrk="1" hangingPunct="1">
              <a:buFont typeface="Wingdings" pitchFamily="2" charset="2"/>
              <a:buChar char="ü"/>
              <a:defRPr/>
            </a:pPr>
            <a:r>
              <a:rPr lang="en-US" altLang="ja-JP" b="1" dirty="0" smtClean="0"/>
              <a:t> </a:t>
            </a:r>
          </a:p>
          <a:p>
            <a:pPr eaLnBrk="1" hangingPunct="1">
              <a:buFont typeface="Wingdings" pitchFamily="2" charset="2"/>
              <a:buChar char="ü"/>
              <a:defRPr/>
            </a:pPr>
            <a:r>
              <a:rPr lang="en-US" altLang="ja-JP" dirty="0" smtClean="0"/>
              <a:t> </a:t>
            </a:r>
          </a:p>
          <a:p>
            <a:pPr marL="0" indent="0" eaLnBrk="1" hangingPunct="1">
              <a:buFont typeface="Arial" charset="0"/>
              <a:buNone/>
              <a:defRPr/>
            </a:pPr>
            <a:endParaRPr lang="en-US" altLang="ja-JP" dirty="0" smtClean="0"/>
          </a:p>
          <a:p>
            <a:pPr eaLnBrk="1" hangingPunct="1">
              <a:defRPr/>
            </a:pPr>
            <a:endParaRPr lang="ja-JP"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Rectangle 4"/>
          <p:cNvSpPr>
            <a:spLocks noGrp="1" noChangeArrowheads="1"/>
          </p:cNvSpPr>
          <p:nvPr>
            <p:ph type="title"/>
          </p:nvPr>
        </p:nvSpPr>
        <p:spPr/>
        <p:txBody>
          <a:bodyPr/>
          <a:lstStyle/>
          <a:p>
            <a:pPr eaLnBrk="1" hangingPunct="1"/>
            <a:r>
              <a:rPr lang="en-US" altLang="ja-JP" sz="5000" dirty="0" smtClean="0"/>
              <a:t>1. My Organization </a:t>
            </a:r>
          </a:p>
        </p:txBody>
      </p:sp>
      <p:sp>
        <p:nvSpPr>
          <p:cNvPr id="1036" name="Rectangle 15"/>
          <p:cNvSpPr>
            <a:spLocks noGrp="1" noChangeArrowheads="1"/>
          </p:cNvSpPr>
          <p:nvPr>
            <p:ph type="body" sz="half" idx="1"/>
          </p:nvPr>
        </p:nvSpPr>
        <p:spPr>
          <a:xfrm>
            <a:off x="609600" y="1484313"/>
            <a:ext cx="7924800" cy="4465637"/>
          </a:xfrm>
        </p:spPr>
        <p:txBody>
          <a:bodyPr rtlCol="0">
            <a:normAutofit/>
          </a:bodyPr>
          <a:lstStyle/>
          <a:p>
            <a:pPr marL="514350" indent="-514350" eaLnBrk="1" fontAlgn="auto" hangingPunct="1">
              <a:spcAft>
                <a:spcPts val="0"/>
              </a:spcAft>
              <a:buFont typeface="Wingdings" panose="05000000000000000000" pitchFamily="2" charset="2"/>
              <a:buAutoNum type="arabicPeriod"/>
              <a:defRPr/>
            </a:pPr>
            <a:r>
              <a:rPr lang="en-US" altLang="ja-JP" sz="2800" dirty="0" smtClean="0"/>
              <a:t>Name of my organization</a:t>
            </a:r>
          </a:p>
          <a:p>
            <a:pPr marL="514350" indent="-514350" eaLnBrk="1" fontAlgn="auto" hangingPunct="1">
              <a:spcAft>
                <a:spcPts val="0"/>
              </a:spcAft>
              <a:buFont typeface="Wingdings" panose="05000000000000000000" pitchFamily="2" charset="2"/>
              <a:buAutoNum type="arabicPeriod"/>
              <a:defRPr/>
            </a:pPr>
            <a:r>
              <a:rPr lang="en-US" altLang="ja-JP" sz="2800" dirty="0" smtClean="0"/>
              <a:t>Location of your organization &amp; branches</a:t>
            </a:r>
          </a:p>
          <a:p>
            <a:pPr marL="514350" indent="-514350" eaLnBrk="1" fontAlgn="auto" hangingPunct="1">
              <a:spcAft>
                <a:spcPts val="0"/>
              </a:spcAft>
              <a:buFont typeface="Wingdings" panose="05000000000000000000" pitchFamily="2" charset="2"/>
              <a:buAutoNum type="arabicPeriod"/>
              <a:defRPr/>
            </a:pPr>
            <a:r>
              <a:rPr lang="en-US" altLang="ja-JP" sz="2800" dirty="0" smtClean="0"/>
              <a:t>Type of organization (Government/private/others)</a:t>
            </a:r>
          </a:p>
          <a:p>
            <a:pPr marL="514350" indent="-514350" eaLnBrk="1" fontAlgn="auto" hangingPunct="1">
              <a:spcAft>
                <a:spcPts val="0"/>
              </a:spcAft>
              <a:buFont typeface="Wingdings" panose="05000000000000000000" pitchFamily="2" charset="2"/>
              <a:buAutoNum type="arabicPeriod"/>
              <a:defRPr/>
            </a:pPr>
            <a:r>
              <a:rPr lang="en-US" altLang="ja-JP" sz="2800" dirty="0" smtClean="0"/>
              <a:t>Department/section and your present post </a:t>
            </a:r>
          </a:p>
          <a:p>
            <a:pPr marL="514350" indent="-514350" eaLnBrk="1" fontAlgn="auto" hangingPunct="1">
              <a:spcAft>
                <a:spcPts val="0"/>
              </a:spcAft>
              <a:buFont typeface="Wingdings" panose="05000000000000000000" pitchFamily="2" charset="2"/>
              <a:buAutoNum type="arabicPeriod"/>
              <a:defRPr/>
            </a:pPr>
            <a:r>
              <a:rPr lang="en-US" altLang="ja-JP" sz="2800" dirty="0" smtClean="0"/>
              <a:t>My organization chart </a:t>
            </a:r>
          </a:p>
          <a:p>
            <a:pPr eaLnBrk="1" fontAlgn="auto" hangingPunct="1">
              <a:spcAft>
                <a:spcPts val="0"/>
              </a:spcAft>
              <a:buFont typeface="Wingdings" panose="05000000000000000000" pitchFamily="2" charset="2"/>
              <a:buNone/>
              <a:defRPr/>
            </a:pPr>
            <a:endParaRPr lang="en-US" altLang="ja-JP" sz="2800" dirty="0" smtClean="0"/>
          </a:p>
          <a:p>
            <a:pPr eaLnBrk="1" fontAlgn="auto" hangingPunct="1">
              <a:spcAft>
                <a:spcPts val="0"/>
              </a:spcAft>
              <a:buFont typeface="Wingdings" panose="05000000000000000000" pitchFamily="2" charset="2"/>
              <a:buNone/>
              <a:defRPr/>
            </a:pPr>
            <a:endParaRPr lang="en-US" altLang="ja-JP" sz="2800" dirty="0" smtClean="0"/>
          </a:p>
          <a:p>
            <a:pPr eaLnBrk="1" fontAlgn="auto" hangingPunct="1">
              <a:spcAft>
                <a:spcPts val="0"/>
              </a:spcAft>
              <a:buFont typeface="Wingdings" panose="05000000000000000000" pitchFamily="2" charset="2"/>
              <a:buNone/>
              <a:defRPr/>
            </a:pPr>
            <a:endParaRPr lang="en-US" altLang="ja-JP" sz="2800" dirty="0" smtClean="0"/>
          </a:p>
          <a:p>
            <a:pPr eaLnBrk="1" fontAlgn="auto" hangingPunct="1">
              <a:spcAft>
                <a:spcPts val="0"/>
              </a:spcAft>
              <a:buFont typeface="Wingdings" panose="05000000000000000000" pitchFamily="2" charset="2"/>
              <a:buNone/>
              <a:defRPr/>
            </a:pPr>
            <a:endParaRPr lang="en-US" altLang="ja-JP" sz="2800" dirty="0" smtClean="0"/>
          </a:p>
          <a:p>
            <a:pPr eaLnBrk="1" fontAlgn="auto" hangingPunct="1">
              <a:spcAft>
                <a:spcPts val="0"/>
              </a:spcAft>
              <a:buFont typeface="Wingdings" panose="05000000000000000000" pitchFamily="2" charset="2"/>
              <a:buNone/>
              <a:defRPr/>
            </a:pPr>
            <a:endParaRPr lang="en-US" altLang="ja-JP" sz="2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195263" y="228600"/>
            <a:ext cx="8948737" cy="914400"/>
          </a:xfrm>
        </p:spPr>
        <p:txBody>
          <a:bodyPr/>
          <a:lstStyle/>
          <a:p>
            <a:pPr eaLnBrk="1" hangingPunct="1"/>
            <a:r>
              <a:rPr lang="en-US" altLang="ja-JP" sz="5000" dirty="0" smtClean="0"/>
              <a:t>1. My Duties (Current job/role)</a:t>
            </a:r>
            <a:endParaRPr lang="ja-JP" altLang="en-US" sz="5000" dirty="0" smtClean="0"/>
          </a:p>
        </p:txBody>
      </p:sp>
      <p:sp>
        <p:nvSpPr>
          <p:cNvPr id="5" name="正方形/長方形 4"/>
          <p:cNvSpPr/>
          <p:nvPr/>
        </p:nvSpPr>
        <p:spPr>
          <a:xfrm>
            <a:off x="4716016" y="1306253"/>
            <a:ext cx="3527425" cy="3706924"/>
          </a:xfrm>
          <a:prstGeom prst="rect">
            <a:avLst/>
          </a:prstGeom>
        </p:spPr>
        <p:style>
          <a:lnRef idx="2">
            <a:schemeClr val="accent1"/>
          </a:lnRef>
          <a:fillRef idx="1">
            <a:schemeClr val="lt1"/>
          </a:fillRef>
          <a:effectRef idx="0">
            <a:schemeClr val="accent1"/>
          </a:effectRef>
          <a:fontRef idx="minor">
            <a:schemeClr val="dk1"/>
          </a:fontRef>
        </p:style>
        <p:txBody>
          <a:bodyPr/>
          <a:lstStyle/>
          <a:p>
            <a:pPr algn="ctr">
              <a:defRPr/>
            </a:pPr>
            <a:r>
              <a:rPr lang="en-US" altLang="ja-JP" sz="2000" dirty="0"/>
              <a:t>Specific description of your </a:t>
            </a:r>
            <a:r>
              <a:rPr lang="en-US" altLang="ja-JP" sz="2000" dirty="0" smtClean="0"/>
              <a:t>duties in terms of </a:t>
            </a:r>
            <a:r>
              <a:rPr lang="en-US" altLang="ja-JP" sz="2000" dirty="0" err="1" smtClean="0"/>
              <a:t>BDS</a:t>
            </a:r>
            <a:endParaRPr lang="en-US" altLang="ja-JP" sz="2000"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defRPr/>
            </a:pPr>
            <a:endParaRPr lang="en-US" altLang="ja-JP" dirty="0"/>
          </a:p>
        </p:txBody>
      </p:sp>
      <p:sp>
        <p:nvSpPr>
          <p:cNvPr id="4" name="正方形/長方形 3"/>
          <p:cNvSpPr/>
          <p:nvPr/>
        </p:nvSpPr>
        <p:spPr>
          <a:xfrm>
            <a:off x="899592" y="1306252"/>
            <a:ext cx="3527425" cy="3706926"/>
          </a:xfrm>
          <a:prstGeom prst="rect">
            <a:avLst/>
          </a:prstGeom>
        </p:spPr>
        <p:style>
          <a:lnRef idx="2">
            <a:schemeClr val="accent1"/>
          </a:lnRef>
          <a:fillRef idx="1">
            <a:schemeClr val="lt1"/>
          </a:fillRef>
          <a:effectRef idx="0">
            <a:schemeClr val="accent1"/>
          </a:effectRef>
          <a:fontRef idx="minor">
            <a:schemeClr val="dk1"/>
          </a:fontRef>
        </p:style>
        <p:txBody>
          <a:bodyPr/>
          <a:lstStyle/>
          <a:p>
            <a:pPr algn="ctr">
              <a:defRPr/>
            </a:pPr>
            <a:r>
              <a:rPr lang="en-US" altLang="ja-JP" sz="2400" dirty="0"/>
              <a:t>Y</a:t>
            </a:r>
            <a:r>
              <a:rPr lang="en-US" altLang="ja-JP" sz="2400" dirty="0" smtClean="0"/>
              <a:t>our duties in general</a:t>
            </a:r>
            <a:endParaRPr lang="en-US" altLang="ja-JP" sz="2400"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marL="285750" indent="-285750">
              <a:buFont typeface="Arial" panose="020B0604020202020204" pitchFamily="34" charset="0"/>
              <a:buChar char="•"/>
              <a:defRPr/>
            </a:pPr>
            <a:r>
              <a:rPr lang="ja-JP" altLang="en-US" dirty="0"/>
              <a:t>　</a:t>
            </a: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defRPr/>
            </a:pPr>
            <a:endParaRPr lang="en-US" altLang="ja-JP" dirty="0"/>
          </a:p>
        </p:txBody>
      </p:sp>
      <p:sp>
        <p:nvSpPr>
          <p:cNvPr id="2" name="スライド番号プレースホルダー 1"/>
          <p:cNvSpPr>
            <a:spLocks noGrp="1"/>
          </p:cNvSpPr>
          <p:nvPr>
            <p:ph type="sldNum" sz="quarter" idx="12"/>
          </p:nvPr>
        </p:nvSpPr>
        <p:spPr/>
        <p:txBody>
          <a:bodyPr/>
          <a:lstStyle/>
          <a:p>
            <a:pPr>
              <a:defRPr/>
            </a:pPr>
            <a:fld id="{D1C1DBE8-243A-4FFB-8AC2-F425178A0BE9}" type="slidenum">
              <a:rPr lang="en-US" altLang="ja-JP" sz="1400" smtClean="0"/>
              <a:pPr>
                <a:defRPr/>
              </a:pPr>
              <a:t>3</a:t>
            </a:fld>
            <a:endParaRPr lang="en-US" altLang="ja-JP" sz="1400" dirty="0"/>
          </a:p>
        </p:txBody>
      </p:sp>
    </p:spTree>
    <p:extLst>
      <p:ext uri="{BB962C8B-B14F-4D97-AF65-F5344CB8AC3E}">
        <p14:creationId xmlns:p14="http://schemas.microsoft.com/office/powerpoint/2010/main" val="3516705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564356" y="260648"/>
            <a:ext cx="8015287" cy="914400"/>
          </a:xfrm>
        </p:spPr>
        <p:txBody>
          <a:bodyPr/>
          <a:lstStyle/>
          <a:p>
            <a:r>
              <a:rPr lang="en-US" altLang="ja-JP" b="1" dirty="0" smtClean="0"/>
              <a:t>2. Situation analysis of </a:t>
            </a:r>
            <a:r>
              <a:rPr lang="en-US" altLang="ja-JP" b="1" dirty="0" err="1" smtClean="0"/>
              <a:t>SMEs</a:t>
            </a:r>
            <a:r>
              <a:rPr lang="en-US" altLang="ja-JP" b="1" dirty="0" smtClean="0"/>
              <a:t> in your country</a:t>
            </a:r>
            <a:endParaRPr lang="ja-JP" altLang="en-US" b="1" dirty="0" smtClean="0"/>
          </a:p>
        </p:txBody>
      </p:sp>
      <p:sp>
        <p:nvSpPr>
          <p:cNvPr id="6147" name="コンテンツ プレースホルダー 3"/>
          <p:cNvSpPr>
            <a:spLocks noGrp="1"/>
          </p:cNvSpPr>
          <p:nvPr>
            <p:ph sz="half" idx="2"/>
          </p:nvPr>
        </p:nvSpPr>
        <p:spPr>
          <a:xfrm>
            <a:off x="609600" y="1988840"/>
            <a:ext cx="7924800" cy="3870325"/>
          </a:xfrm>
        </p:spPr>
        <p:txBody>
          <a:bodyPr/>
          <a:lstStyle/>
          <a:p>
            <a:r>
              <a:rPr lang="en-US" altLang="ja-JP" dirty="0" smtClean="0"/>
              <a:t>Current situation of </a:t>
            </a:r>
            <a:r>
              <a:rPr lang="en-US" altLang="ja-JP" dirty="0" err="1" smtClean="0"/>
              <a:t>SMEs</a:t>
            </a:r>
            <a:endParaRPr lang="en-US" altLang="ja-JP" dirty="0" smtClean="0"/>
          </a:p>
          <a:p>
            <a:endParaRPr lang="en-US" altLang="ja-JP" dirty="0" smtClean="0"/>
          </a:p>
          <a:p>
            <a:r>
              <a:rPr lang="en-US" altLang="ja-JP" dirty="0" smtClean="0"/>
              <a:t>Some challenges</a:t>
            </a:r>
          </a:p>
          <a:p>
            <a:endParaRPr lang="en-US" altLang="ja-JP" dirty="0" smtClean="0"/>
          </a:p>
          <a:p>
            <a:endParaRPr lang="en-US" altLang="ja-JP" dirty="0" smtClean="0"/>
          </a:p>
          <a:p>
            <a:r>
              <a:rPr lang="en-US" altLang="ja-JP" dirty="0" smtClean="0"/>
              <a:t>Needs for </a:t>
            </a:r>
            <a:r>
              <a:rPr lang="en-US" altLang="ja-JP" dirty="0" err="1" smtClean="0"/>
              <a:t>BDS</a:t>
            </a:r>
            <a:r>
              <a:rPr lang="en-US" altLang="ja-JP" dirty="0" smtClean="0"/>
              <a:t> </a:t>
            </a:r>
          </a:p>
          <a:p>
            <a:endParaRPr lang="en-US" altLang="ja-JP" sz="2400" dirty="0" smtClean="0"/>
          </a:p>
          <a:p>
            <a:endParaRPr lang="en-US" altLang="ja-JP" sz="2400" dirty="0" smtClean="0"/>
          </a:p>
          <a:p>
            <a:r>
              <a:rPr lang="en-US" altLang="ja-JP" sz="2000" dirty="0" smtClean="0"/>
              <a:t>※Please insert new slides when necessary for further explanation.</a:t>
            </a:r>
          </a:p>
          <a:p>
            <a:endParaRPr lang="ja-JP" altLang="en-US" dirty="0" smtClean="0"/>
          </a:p>
        </p:txBody>
      </p:sp>
    </p:spTree>
    <p:extLst>
      <p:ext uri="{BB962C8B-B14F-4D97-AF65-F5344CB8AC3E}">
        <p14:creationId xmlns:p14="http://schemas.microsoft.com/office/powerpoint/2010/main" val="180030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144065" y="260648"/>
            <a:ext cx="9000331" cy="1152128"/>
          </a:xfrm>
        </p:spPr>
        <p:txBody>
          <a:bodyPr/>
          <a:lstStyle/>
          <a:p>
            <a:pPr lvl="0"/>
            <a:r>
              <a:rPr lang="en-US" altLang="ja-JP" sz="3600" b="1" dirty="0" smtClean="0"/>
              <a:t>3. Challenges </a:t>
            </a:r>
            <a:r>
              <a:rPr lang="en-US" altLang="ja-JP" sz="3600" b="1" dirty="0"/>
              <a:t>and Strengths </a:t>
            </a:r>
            <a:r>
              <a:rPr lang="en-US" altLang="ja-JP" sz="3600" dirty="0" smtClean="0"/>
              <a:t>of </a:t>
            </a:r>
            <a:r>
              <a:rPr lang="en-US" altLang="ja-JP" sz="3600" dirty="0" err="1"/>
              <a:t>BDS</a:t>
            </a:r>
            <a:r>
              <a:rPr lang="en-US" altLang="ja-JP" sz="3600" dirty="0"/>
              <a:t> </a:t>
            </a:r>
            <a:r>
              <a:rPr lang="en-US" altLang="ja-JP" sz="3600" dirty="0" smtClean="0"/>
              <a:t>provision</a:t>
            </a:r>
            <a:br>
              <a:rPr lang="en-US" altLang="ja-JP" sz="3600" dirty="0" smtClean="0"/>
            </a:br>
            <a:r>
              <a:rPr lang="en-US" altLang="ja-JP" sz="3600" dirty="0" smtClean="0"/>
              <a:t> </a:t>
            </a:r>
            <a:r>
              <a:rPr lang="en-US" altLang="ja-JP" sz="3600" dirty="0"/>
              <a:t>at </a:t>
            </a:r>
            <a:r>
              <a:rPr lang="en-US" altLang="ja-JP" sz="3600" dirty="0" smtClean="0"/>
              <a:t>your</a:t>
            </a:r>
            <a:endParaRPr lang="ja-JP" altLang="en-US" sz="2800" b="1" u="sng" dirty="0" smtClean="0"/>
          </a:p>
        </p:txBody>
      </p:sp>
      <p:sp>
        <p:nvSpPr>
          <p:cNvPr id="2" name="テキスト ボックス 1"/>
          <p:cNvSpPr txBox="1"/>
          <p:nvPr/>
        </p:nvSpPr>
        <p:spPr>
          <a:xfrm>
            <a:off x="2123728" y="908720"/>
            <a:ext cx="5652120" cy="1569660"/>
          </a:xfrm>
          <a:prstGeom prst="rect">
            <a:avLst/>
          </a:prstGeom>
          <a:noFill/>
        </p:spPr>
        <p:txBody>
          <a:bodyPr wrap="square" rtlCol="0">
            <a:spAutoFit/>
          </a:bodyPr>
          <a:lstStyle/>
          <a:p>
            <a:pPr marL="457200" indent="-457200">
              <a:buFont typeface="Arial" panose="020B0604020202020204" pitchFamily="34" charset="0"/>
              <a:buChar char="•"/>
            </a:pPr>
            <a:r>
              <a:rPr lang="en-US" altLang="ja-JP" sz="3200" dirty="0"/>
              <a:t>Personal </a:t>
            </a:r>
            <a:r>
              <a:rPr lang="en-US" altLang="ja-JP" sz="3200" dirty="0" smtClean="0"/>
              <a:t>level</a:t>
            </a:r>
          </a:p>
          <a:p>
            <a:pPr marL="457200" indent="-457200">
              <a:buFont typeface="Arial" panose="020B0604020202020204" pitchFamily="34" charset="0"/>
              <a:buChar char="•"/>
            </a:pPr>
            <a:r>
              <a:rPr lang="en-US" altLang="ja-JP" sz="3200" dirty="0" smtClean="0"/>
              <a:t>Organizational level</a:t>
            </a:r>
          </a:p>
          <a:p>
            <a:pPr marL="457200" indent="-457200">
              <a:buFont typeface="Arial" panose="020B0604020202020204" pitchFamily="34" charset="0"/>
              <a:buChar char="•"/>
            </a:pPr>
            <a:r>
              <a:rPr lang="en-US" altLang="ja-JP" sz="3200" dirty="0" smtClean="0"/>
              <a:t>Inter-organizational</a:t>
            </a:r>
            <a:endParaRPr kumimoji="1"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525923338"/>
              </p:ext>
            </p:extLst>
          </p:nvPr>
        </p:nvGraphicFramePr>
        <p:xfrm>
          <a:off x="251520" y="2780928"/>
          <a:ext cx="8352927" cy="3096344"/>
        </p:xfrm>
        <a:graphic>
          <a:graphicData uri="http://schemas.openxmlformats.org/drawingml/2006/table">
            <a:tbl>
              <a:tblPr firstRow="1" bandRow="1">
                <a:tableStyleId>{5C22544A-7EE6-4342-B048-85BDC9FD1C3A}</a:tableStyleId>
              </a:tblPr>
              <a:tblGrid>
                <a:gridCol w="2784309"/>
                <a:gridCol w="2784309"/>
                <a:gridCol w="2784309"/>
              </a:tblGrid>
              <a:tr h="774086">
                <a:tc>
                  <a:txBody>
                    <a:bodyPr/>
                    <a:lstStyle/>
                    <a:p>
                      <a:pPr algn="ctr"/>
                      <a:endParaRPr kumimoji="1" lang="ja-JP" altLang="en-US"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ja-JP" sz="2400" b="1" dirty="0" smtClean="0">
                          <a:solidFill>
                            <a:schemeClr val="tx1"/>
                          </a:solidFill>
                        </a:rPr>
                        <a:t>Challenges</a:t>
                      </a:r>
                      <a:endParaRPr kumimoji="1" lang="ja-JP" altLang="en-US" sz="2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ja-JP" sz="2400" b="1" dirty="0" smtClean="0">
                          <a:solidFill>
                            <a:schemeClr val="tx1"/>
                          </a:solidFill>
                        </a:rPr>
                        <a:t>Strengths </a:t>
                      </a:r>
                      <a:endParaRPr kumimoji="1" lang="ja-JP" altLang="en-US" sz="2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774086">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ja-JP" sz="2400" b="1" smtClean="0"/>
                        <a:t>Personal level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20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74086">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ja-JP" sz="2400" b="1" dirty="0" smtClean="0"/>
                        <a:t>Organizational level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20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74086">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ja-JP" sz="2400" b="1" smtClean="0"/>
                        <a:t>Inter-organizational</a:t>
                      </a:r>
                      <a:endParaRPr kumimoji="1" lang="ja-JP" altLang="en-US" sz="2400" b="1"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20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7257550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332656"/>
            <a:ext cx="3440633" cy="2880320"/>
          </a:xfrm>
        </p:spPr>
        <p:txBody>
          <a:bodyPr/>
          <a:lstStyle/>
          <a:p>
            <a:pPr lvl="0">
              <a:spcAft>
                <a:spcPts val="0"/>
              </a:spcAft>
              <a:tabLst>
                <a:tab pos="533400" algn="l"/>
              </a:tabLst>
            </a:pPr>
            <a:r>
              <a:rPr lang="en-US" altLang="ja-JP" sz="2400" b="1" kern="100" dirty="0" smtClean="0">
                <a:latin typeface="Arial"/>
                <a:ea typeface="ＭＳ Ｐ明朝"/>
              </a:rPr>
              <a:t>4. More </a:t>
            </a:r>
            <a:r>
              <a:rPr lang="en-US" altLang="ja-JP" sz="2400" b="1" kern="100" dirty="0">
                <a:latin typeface="Arial"/>
                <a:ea typeface="ＭＳ Ｐ明朝"/>
              </a:rPr>
              <a:t>explanation about your </a:t>
            </a:r>
            <a:r>
              <a:rPr lang="en-US" altLang="ja-JP" sz="2400" b="1" kern="100" dirty="0" err="1">
                <a:latin typeface="Arial"/>
                <a:ea typeface="ＭＳ Ｐ明朝"/>
              </a:rPr>
              <a:t>BDS</a:t>
            </a:r>
            <a:r>
              <a:rPr lang="en-US" altLang="ja-JP" sz="2400" b="1" kern="100" dirty="0">
                <a:latin typeface="Arial"/>
                <a:ea typeface="ＭＳ Ｐ明朝"/>
              </a:rPr>
              <a:t> </a:t>
            </a:r>
            <a:r>
              <a:rPr lang="en-US" altLang="ja-JP" sz="2400" b="1" kern="100" dirty="0" smtClean="0">
                <a:latin typeface="Arial"/>
                <a:ea typeface="ＭＳ Ｐ明朝"/>
              </a:rPr>
              <a:t>tasks</a:t>
            </a:r>
            <a:r>
              <a:rPr lang="ja-JP" altLang="ja-JP" sz="2400" kern="100" dirty="0">
                <a:latin typeface="Arial"/>
                <a:ea typeface="ＭＳ Ｐ明朝"/>
              </a:rPr>
              <a:t/>
            </a:r>
            <a:br>
              <a:rPr lang="ja-JP" altLang="ja-JP" sz="2400" kern="100" dirty="0">
                <a:latin typeface="Arial"/>
                <a:ea typeface="ＭＳ Ｐ明朝"/>
              </a:rPr>
            </a:br>
            <a:r>
              <a:rPr lang="en-US" altLang="ja-JP" sz="2400" kern="100" dirty="0" smtClean="0">
                <a:latin typeface="Arial"/>
                <a:ea typeface="ＭＳ Ｐ明朝"/>
              </a:rPr>
              <a:t/>
            </a:r>
            <a:br>
              <a:rPr lang="en-US" altLang="ja-JP" sz="2400" kern="100" dirty="0" smtClean="0">
                <a:latin typeface="Arial"/>
                <a:ea typeface="ＭＳ Ｐ明朝"/>
              </a:rPr>
            </a:br>
            <a:r>
              <a:rPr lang="en-US" altLang="ja-JP" sz="2000" kern="100" dirty="0" smtClean="0">
                <a:latin typeface="Arial"/>
                <a:ea typeface="ＭＳ Ｐ明朝"/>
              </a:rPr>
              <a:t>Please </a:t>
            </a:r>
            <a:r>
              <a:rPr lang="en-US" altLang="ja-JP" sz="2000" kern="100" dirty="0">
                <a:latin typeface="Arial"/>
                <a:ea typeface="ＭＳ Ｐ明朝"/>
              </a:rPr>
              <a:t>indicate what kind of </a:t>
            </a:r>
            <a:r>
              <a:rPr lang="en-US" altLang="ja-JP" sz="2000" kern="100" dirty="0" err="1">
                <a:latin typeface="Arial"/>
                <a:ea typeface="ＭＳ Ｐ明朝"/>
              </a:rPr>
              <a:t>BDS</a:t>
            </a:r>
            <a:r>
              <a:rPr lang="en-US" altLang="ja-JP" sz="2000" kern="100" dirty="0">
                <a:latin typeface="Arial"/>
                <a:ea typeface="ＭＳ Ｐ明朝"/>
              </a:rPr>
              <a:t> activities your organization, division and post are mainly responsible. Multiple and duplicate answer is acceptable</a:t>
            </a:r>
            <a:r>
              <a:rPr lang="en-US" altLang="ja-JP" sz="2000" kern="100" dirty="0" smtClean="0">
                <a:latin typeface="Arial"/>
                <a:ea typeface="ＭＳ Ｐ明朝"/>
              </a:rPr>
              <a:t>.</a:t>
            </a:r>
            <a:endParaRPr kumimoji="1" lang="ja-JP" altLang="en-US" sz="2000" dirty="0"/>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921068490"/>
              </p:ext>
            </p:extLst>
          </p:nvPr>
        </p:nvGraphicFramePr>
        <p:xfrm>
          <a:off x="3563888" y="108002"/>
          <a:ext cx="5400600" cy="6641995"/>
        </p:xfrm>
        <a:graphic>
          <a:graphicData uri="http://schemas.openxmlformats.org/presentationml/2006/ole">
            <mc:AlternateContent xmlns:mc="http://schemas.openxmlformats.org/markup-compatibility/2006">
              <mc:Choice xmlns:v="urn:schemas-microsoft-com:vml" Requires="v">
                <p:oleObj spid="_x0000_s1028" name="ワークシート" r:id="rId4" imgW="4848138" imgH="5962563" progId="Excel.Sheet.8">
                  <p:embed/>
                </p:oleObj>
              </mc:Choice>
              <mc:Fallback>
                <p:oleObj name="ワークシート" r:id="rId4" imgW="4848138" imgH="5962563" progId="Excel.Sheet.8">
                  <p:embed/>
                  <p:pic>
                    <p:nvPicPr>
                      <p:cNvPr id="0" name=""/>
                      <p:cNvPicPr/>
                      <p:nvPr/>
                    </p:nvPicPr>
                    <p:blipFill>
                      <a:blip r:embed="rId5"/>
                      <a:stretch>
                        <a:fillRect/>
                      </a:stretch>
                    </p:blipFill>
                    <p:spPr>
                      <a:xfrm>
                        <a:off x="3563888" y="108002"/>
                        <a:ext cx="5400600" cy="6641995"/>
                      </a:xfrm>
                      <a:prstGeom prst="rect">
                        <a:avLst/>
                      </a:prstGeom>
                    </p:spPr>
                  </p:pic>
                </p:oleObj>
              </mc:Fallback>
            </mc:AlternateContent>
          </a:graphicData>
        </a:graphic>
      </p:graphicFrame>
    </p:spTree>
    <p:extLst>
      <p:ext uri="{BB962C8B-B14F-4D97-AF65-F5344CB8AC3E}">
        <p14:creationId xmlns:p14="http://schemas.microsoft.com/office/powerpoint/2010/main" val="3391354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r>
              <a:rPr lang="en-US" altLang="ja-JP" dirty="0" smtClean="0"/>
              <a:t>5. (1) More explanation about your organizational tasks as </a:t>
            </a:r>
            <a:r>
              <a:rPr lang="en-US" altLang="ja-JP" sz="4000" b="1" dirty="0" err="1" smtClean="0"/>
              <a:t>BDS</a:t>
            </a:r>
            <a:r>
              <a:rPr lang="en-US" altLang="ja-JP" sz="4000" b="1" dirty="0" smtClean="0"/>
              <a:t> Provider</a:t>
            </a:r>
            <a:endParaRPr lang="ja-JP" altLang="en-US" sz="4000" b="1" dirty="0" smtClean="0"/>
          </a:p>
        </p:txBody>
      </p:sp>
      <p:sp>
        <p:nvSpPr>
          <p:cNvPr id="4" name="コンテンツ プレースホルダー 3"/>
          <p:cNvSpPr>
            <a:spLocks noGrp="1"/>
          </p:cNvSpPr>
          <p:nvPr>
            <p:ph sz="half" idx="2"/>
          </p:nvPr>
        </p:nvSpPr>
        <p:spPr>
          <a:xfrm>
            <a:off x="285750" y="1557338"/>
            <a:ext cx="8462963" cy="3024187"/>
          </a:xfrm>
        </p:spPr>
        <p:txBody>
          <a:bodyPr/>
          <a:lstStyle/>
          <a:p>
            <a:pPr marL="0" indent="0">
              <a:buFont typeface="Arial" panose="020B0604020202020204" pitchFamily="34" charset="0"/>
              <a:buNone/>
              <a:defRPr/>
            </a:pPr>
            <a:r>
              <a:rPr lang="en-US" altLang="ja-JP" sz="1600" dirty="0" smtClean="0"/>
              <a:t>If your organization is taking the role of BDS provider, then please explain the details about;</a:t>
            </a:r>
          </a:p>
          <a:p>
            <a:pPr>
              <a:buFont typeface="Wingdings" panose="05000000000000000000" pitchFamily="2" charset="2"/>
              <a:buChar char="u"/>
              <a:defRPr/>
            </a:pPr>
            <a:r>
              <a:rPr lang="en-US" altLang="ja-JP" sz="1600" dirty="0"/>
              <a:t>W</a:t>
            </a:r>
            <a:r>
              <a:rPr lang="en-US" altLang="ja-JP" sz="1600" dirty="0" smtClean="0"/>
              <a:t>hat kind of (1)training, (2)Consultancy, (3)Business Linkage, (4)Technical Development, (5)Networking, (6)Information Provision, (7) Entrepreneurship services are offered?</a:t>
            </a:r>
          </a:p>
          <a:p>
            <a:pPr>
              <a:buFont typeface="Wingdings" panose="05000000000000000000" pitchFamily="2" charset="2"/>
              <a:buChar char="u"/>
              <a:defRPr/>
            </a:pPr>
            <a:endParaRPr lang="en-US" altLang="ja-JP" sz="1600" dirty="0"/>
          </a:p>
          <a:p>
            <a:pPr>
              <a:buFont typeface="Wingdings" panose="05000000000000000000" pitchFamily="2" charset="2"/>
              <a:buChar char="u"/>
              <a:defRPr/>
            </a:pPr>
            <a:r>
              <a:rPr lang="en-US" altLang="ja-JP" sz="1600" dirty="0" smtClean="0"/>
              <a:t>To whom are theses services offered? (Client company’s sector, number, size, location)</a:t>
            </a:r>
          </a:p>
          <a:p>
            <a:pPr>
              <a:buFont typeface="Wingdings" panose="05000000000000000000" pitchFamily="2" charset="2"/>
              <a:buChar char="u"/>
              <a:defRPr/>
            </a:pPr>
            <a:r>
              <a:rPr lang="en-US" altLang="ja-JP" sz="1600" dirty="0" smtClean="0"/>
              <a:t>By whom are these offered? (Number, Their background knowledge)</a:t>
            </a:r>
          </a:p>
          <a:p>
            <a:pPr>
              <a:buFont typeface="Wingdings" panose="05000000000000000000" pitchFamily="2" charset="2"/>
              <a:buChar char="u"/>
              <a:defRPr/>
            </a:pPr>
            <a:r>
              <a:rPr lang="en-US" altLang="ja-JP" sz="1600" dirty="0" smtClean="0"/>
              <a:t>How is the SME’S needs for BDS identified?</a:t>
            </a:r>
          </a:p>
          <a:p>
            <a:pPr>
              <a:buFont typeface="Wingdings" panose="05000000000000000000" pitchFamily="2" charset="2"/>
              <a:buChar char="u"/>
              <a:defRPr/>
            </a:pPr>
            <a:endParaRPr lang="en-US" altLang="ja-JP" sz="1600" dirty="0"/>
          </a:p>
          <a:p>
            <a:pPr marL="0" indent="0">
              <a:buFont typeface="Arial" panose="020B0604020202020204" pitchFamily="34" charset="0"/>
              <a:buNone/>
              <a:defRPr/>
            </a:pPr>
            <a:r>
              <a:rPr lang="en-US" altLang="ja-JP" sz="1600" dirty="0" smtClean="0"/>
              <a:t>※Please insert new slides when necessary for further explanation.</a:t>
            </a:r>
            <a:endParaRPr lang="en-US" altLang="ja-JP" sz="1600" dirty="0"/>
          </a:p>
          <a:p>
            <a:pPr marL="0" indent="0">
              <a:buFont typeface="Arial" panose="020B0604020202020204" pitchFamily="34" charset="0"/>
              <a:buNone/>
              <a:defRPr/>
            </a:pPr>
            <a:r>
              <a:rPr lang="en-US" altLang="ja-JP" sz="1600" dirty="0" smtClean="0"/>
              <a:t>※</a:t>
            </a:r>
            <a:r>
              <a:rPr lang="ja-JP" altLang="en-US" sz="1600" dirty="0"/>
              <a:t> </a:t>
            </a:r>
            <a:r>
              <a:rPr lang="en-US" altLang="ja-JP" sz="1600" dirty="0" smtClean="0"/>
              <a:t>If your organization is offering some “information” to SMEs as BDS, please show some examples (website, catalogues, booklet etc.).</a:t>
            </a:r>
            <a:endParaRPr lang="ja-JP" altLang="en-US"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ja-JP" dirty="0"/>
              <a:t>5. </a:t>
            </a:r>
            <a:r>
              <a:rPr lang="en-US" altLang="ja-JP" dirty="0" smtClean="0"/>
              <a:t>(2) </a:t>
            </a:r>
            <a:r>
              <a:rPr lang="en-US" altLang="ja-JP" dirty="0"/>
              <a:t>More </a:t>
            </a:r>
            <a:r>
              <a:rPr lang="en-US" altLang="ja-JP" dirty="0" smtClean="0"/>
              <a:t>explanation about your organizational tasks as </a:t>
            </a:r>
            <a:r>
              <a:rPr lang="en-US" altLang="ja-JP" sz="4000" b="1" dirty="0" err="1" smtClean="0"/>
              <a:t>BDS</a:t>
            </a:r>
            <a:r>
              <a:rPr lang="en-US" altLang="ja-JP" sz="4000" b="1" dirty="0" smtClean="0"/>
              <a:t> facilitator</a:t>
            </a:r>
            <a:endParaRPr lang="ja-JP" altLang="en-US" sz="4000" b="1" dirty="0" smtClean="0"/>
          </a:p>
        </p:txBody>
      </p:sp>
      <p:sp>
        <p:nvSpPr>
          <p:cNvPr id="4" name="コンテンツ プレースホルダー 3"/>
          <p:cNvSpPr>
            <a:spLocks noGrp="1"/>
          </p:cNvSpPr>
          <p:nvPr>
            <p:ph sz="half" idx="2"/>
          </p:nvPr>
        </p:nvSpPr>
        <p:spPr>
          <a:xfrm>
            <a:off x="285750" y="1557338"/>
            <a:ext cx="8462963" cy="3024187"/>
          </a:xfrm>
        </p:spPr>
        <p:txBody>
          <a:bodyPr/>
          <a:lstStyle/>
          <a:p>
            <a:pPr marL="0" indent="0">
              <a:buFont typeface="Arial" panose="020B0604020202020204" pitchFamily="34" charset="0"/>
              <a:buNone/>
              <a:defRPr/>
            </a:pPr>
            <a:r>
              <a:rPr lang="en-US" altLang="ja-JP" dirty="0" smtClean="0"/>
              <a:t>If your organization is taking the role of BDS facilitator, then please explain the details about;</a:t>
            </a:r>
          </a:p>
          <a:p>
            <a:pPr>
              <a:buFont typeface="Wingdings" panose="05000000000000000000" pitchFamily="2" charset="2"/>
              <a:buChar char="u"/>
              <a:defRPr/>
            </a:pPr>
            <a:r>
              <a:rPr lang="en-US" altLang="ja-JP" dirty="0"/>
              <a:t>W</a:t>
            </a:r>
            <a:r>
              <a:rPr lang="en-US" altLang="ja-JP" dirty="0" smtClean="0"/>
              <a:t>hat kind of (1)training, advices to BDS providers, (2)Coordination and collaborative activities among Government, SMEs and BDS providers, (3)Financial Support/loan to SMEs or BDS providers including cost sharing mechanism, (4)Marketing and promotion of BDS to SMEs?</a:t>
            </a:r>
            <a:endParaRPr lang="en-US" altLang="ja-JP" dirty="0"/>
          </a:p>
          <a:p>
            <a:pPr>
              <a:buFont typeface="Wingdings" panose="05000000000000000000" pitchFamily="2" charset="2"/>
              <a:buChar char="u"/>
              <a:defRPr/>
            </a:pPr>
            <a:r>
              <a:rPr lang="en-US" altLang="ja-JP" dirty="0" smtClean="0"/>
              <a:t>To whom  and how are theses services offered? </a:t>
            </a:r>
            <a:endParaRPr lang="en-US" altLang="ja-JP" dirty="0"/>
          </a:p>
          <a:p>
            <a:pPr marL="0" indent="0">
              <a:buFont typeface="Arial" panose="020B0604020202020204" pitchFamily="34" charset="0"/>
              <a:buNone/>
              <a:defRPr/>
            </a:pPr>
            <a:r>
              <a:rPr lang="en-US" altLang="ja-JP" dirty="0" smtClean="0"/>
              <a:t>※Please insert new slides when necessary for further explanation.</a:t>
            </a:r>
          </a:p>
          <a:p>
            <a:pPr marL="0" indent="0">
              <a:buFont typeface="Arial" panose="020B0604020202020204" pitchFamily="34" charset="0"/>
              <a:buNone/>
              <a:defRPr/>
            </a:pPr>
            <a:endParaRPr lang="en-US" altLang="ja-JP" dirty="0"/>
          </a:p>
          <a:p>
            <a:pPr marL="0" indent="0">
              <a:buFont typeface="Arial" panose="020B0604020202020204" pitchFamily="34" charset="0"/>
              <a:buNone/>
              <a:defRPr/>
            </a:pPr>
            <a:r>
              <a:rPr lang="en-US" altLang="ja-JP" dirty="0" smtClean="0"/>
              <a:t>※</a:t>
            </a:r>
            <a:r>
              <a:rPr lang="ja-JP" altLang="en-US" dirty="0"/>
              <a:t> </a:t>
            </a:r>
            <a:r>
              <a:rPr lang="en-US" altLang="ja-JP" dirty="0" smtClean="0"/>
              <a:t>If your organization is offering some “promotion of BDS” to SMEs, please show some examples (website, catalogues, booklet etc.).</a:t>
            </a:r>
            <a:endParaRPr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564356" y="476672"/>
            <a:ext cx="8015287" cy="1584176"/>
          </a:xfrm>
        </p:spPr>
        <p:txBody>
          <a:bodyPr/>
          <a:lstStyle/>
          <a:p>
            <a:r>
              <a:rPr lang="en-US" altLang="ja-JP" dirty="0"/>
              <a:t>5. </a:t>
            </a:r>
            <a:r>
              <a:rPr lang="en-US" altLang="ja-JP" dirty="0" smtClean="0"/>
              <a:t>(3) </a:t>
            </a:r>
            <a:r>
              <a:rPr lang="en-US" altLang="ja-JP" dirty="0"/>
              <a:t>More </a:t>
            </a:r>
            <a:r>
              <a:rPr lang="en-US" altLang="ja-JP" dirty="0" smtClean="0"/>
              <a:t>explanation about your organizational tasks as </a:t>
            </a:r>
            <a:r>
              <a:rPr lang="en-US" altLang="ja-JP" sz="4000" b="1" dirty="0" err="1" smtClean="0"/>
              <a:t>BDS</a:t>
            </a:r>
            <a:r>
              <a:rPr lang="en-US" altLang="ja-JP" sz="4000" b="1" dirty="0" smtClean="0"/>
              <a:t> </a:t>
            </a:r>
            <a:r>
              <a:rPr lang="en-US" altLang="ja-JP" sz="4000" b="1" dirty="0" err="1" smtClean="0"/>
              <a:t>promotor</a:t>
            </a:r>
            <a:r>
              <a:rPr lang="en-US" altLang="ja-JP" sz="4000" b="1" dirty="0" smtClean="0"/>
              <a:t> </a:t>
            </a:r>
            <a:r>
              <a:rPr lang="en-US" altLang="ja-JP" sz="3200" dirty="0" smtClean="0"/>
              <a:t>to set up business environment</a:t>
            </a:r>
            <a:endParaRPr lang="ja-JP" altLang="en-US" sz="3200" dirty="0" smtClean="0"/>
          </a:p>
        </p:txBody>
      </p:sp>
      <p:sp>
        <p:nvSpPr>
          <p:cNvPr id="4" name="コンテンツ プレースホルダー 3"/>
          <p:cNvSpPr>
            <a:spLocks noGrp="1"/>
          </p:cNvSpPr>
          <p:nvPr>
            <p:ph sz="half" idx="2"/>
          </p:nvPr>
        </p:nvSpPr>
        <p:spPr>
          <a:xfrm>
            <a:off x="467544" y="2492896"/>
            <a:ext cx="8462963" cy="3024187"/>
          </a:xfrm>
        </p:spPr>
        <p:txBody>
          <a:bodyPr/>
          <a:lstStyle/>
          <a:p>
            <a:pPr marL="0" indent="0">
              <a:buFont typeface="Arial" panose="020B0604020202020204" pitchFamily="34" charset="0"/>
              <a:buNone/>
              <a:defRPr/>
            </a:pPr>
            <a:r>
              <a:rPr lang="en-US" altLang="ja-JP" dirty="0" smtClean="0"/>
              <a:t>If your organization is taking the role of BDS promotor, then please explain the details about;</a:t>
            </a:r>
          </a:p>
          <a:p>
            <a:pPr>
              <a:buFont typeface="Wingdings" panose="05000000000000000000" pitchFamily="2" charset="2"/>
              <a:buChar char="u"/>
              <a:defRPr/>
            </a:pPr>
            <a:r>
              <a:rPr lang="en-US" altLang="ja-JP" dirty="0" smtClean="0"/>
              <a:t>What kind of Certification and Standard for BDS i.e. Quality Control of BDS or specific products /people/organization are established by your organization?</a:t>
            </a:r>
            <a:endParaRPr lang="en-US" altLang="ja-JP" dirty="0"/>
          </a:p>
          <a:p>
            <a:pPr>
              <a:buFont typeface="Wingdings" panose="05000000000000000000" pitchFamily="2" charset="2"/>
              <a:buChar char="u"/>
              <a:defRPr/>
            </a:pPr>
            <a:r>
              <a:rPr lang="en-US" altLang="ja-JP" dirty="0" smtClean="0"/>
              <a:t>What kind of Regulation/Deregulation for BDS and SME promotion are made?</a:t>
            </a:r>
            <a:endParaRPr lang="en-US" altLang="ja-JP" dirty="0"/>
          </a:p>
          <a:p>
            <a:pPr marL="0" indent="0">
              <a:buFont typeface="Arial" panose="020B0604020202020204" pitchFamily="34" charset="0"/>
              <a:buNone/>
              <a:defRPr/>
            </a:pPr>
            <a:r>
              <a:rPr lang="en-US" altLang="ja-JP" dirty="0" smtClean="0"/>
              <a:t>※Please insert new slides when necessary for further explanation.</a:t>
            </a:r>
          </a:p>
          <a:p>
            <a:pPr marL="0" indent="0">
              <a:buFont typeface="Arial" panose="020B0604020202020204" pitchFamily="34" charset="0"/>
              <a:buNone/>
              <a:defRPr/>
            </a:pP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773</TotalTime>
  <Words>849</Words>
  <Application>Microsoft Office PowerPoint</Application>
  <PresentationFormat>Presentación en pantalla (4:3)</PresentationFormat>
  <Paragraphs>165</Paragraphs>
  <Slides>12</Slides>
  <Notes>1</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12</vt:i4>
      </vt:variant>
    </vt:vector>
  </HeadingPairs>
  <TitlesOfParts>
    <vt:vector size="14" baseType="lpstr">
      <vt:lpstr>Office テーマ</vt:lpstr>
      <vt:lpstr>ワークシート</vt:lpstr>
      <vt:lpstr> Inception Report “Strengthening of Business Development Services (BDS) for industrial promotion (C)”</vt:lpstr>
      <vt:lpstr>1. My Organization </vt:lpstr>
      <vt:lpstr>1. My Duties (Current job/role)</vt:lpstr>
      <vt:lpstr>2. Situation analysis of SMEs in your country</vt:lpstr>
      <vt:lpstr>3. Challenges and Strengths of BDS provision  at your</vt:lpstr>
      <vt:lpstr>4. More explanation about your BDS tasks  Please indicate what kind of BDS activities your organization, division and post are mainly responsible. Multiple and duplicate answer is acceptable.</vt:lpstr>
      <vt:lpstr>5. (1) More explanation about your organizational tasks as BDS Provider</vt:lpstr>
      <vt:lpstr>5. (2) More explanation about your organizational tasks as BDS facilitator</vt:lpstr>
      <vt:lpstr>5. (3) More explanation about your organizational tasks as BDS promotor to set up business environment</vt:lpstr>
      <vt:lpstr>6. Overall Situation Analysis of BDS providers/Facilitator/Promotor’s situation in your country</vt:lpstr>
      <vt:lpstr>Option: (only If you are engaged in specific program/projects)</vt:lpstr>
      <vt:lpstr>7. Your expectation for the Program and expected effect after the Program</vt:lpstr>
    </vt:vector>
  </TitlesOfParts>
  <Company>情報管理課</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Promotion of E-Government and Vital Local Economy</dc:title>
  <dc:creator>国際協力事業団</dc:creator>
  <cp:lastModifiedBy>Melissa Meléndez Madrigal</cp:lastModifiedBy>
  <cp:revision>101</cp:revision>
  <cp:lastPrinted>2016-06-03T07:35:39Z</cp:lastPrinted>
  <dcterms:created xsi:type="dcterms:W3CDTF">2005-09-27T04:28:08Z</dcterms:created>
  <dcterms:modified xsi:type="dcterms:W3CDTF">2018-08-16T15:22:37Z</dcterms:modified>
</cp:coreProperties>
</file>