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144000"/>
  <p:embeddedFontLst>
    <p:embeddedFont>
      <p:font typeface="Cabin"/>
      <p:regular r:id="rId22"/>
      <p:bold r:id="rId23"/>
      <p:italic r:id="rId24"/>
      <p:boldItalic r:id="rId25"/>
    </p:embeddedFont>
    <p:embeddedFont>
      <p:font typeface="Domine"/>
      <p:regular r:id="rId26"/>
      <p:bold r:id="rId27"/>
    </p:embeddedFont>
    <p:embeddedFont>
      <p:font typeface="Helvetica Neue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CB2D2C2-0BA3-4A38-A243-1F7B70770540}">
  <a:tblStyle styleId="{7CB2D2C2-0BA3-4A38-A243-1F7B70770540}" styleName="Table_0"/>
  <a:tblStyle styleId="{C8FC0A1F-2757-45DB-B950-FEF3276E58D3}" styleName="Table_1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6E6E6"/>
          </a:solidFill>
        </a:fill>
      </a:tcStyle>
    </a:wholeTbl>
    <a:band1H>
      <a:tcStyle>
        <a:fill>
          <a:solidFill>
            <a:srgbClr val="CACACA"/>
          </a:solidFill>
        </a:fill>
      </a:tcStyle>
    </a:band1H>
    <a:band1V>
      <a:tcStyle>
        <a:fill>
          <a:solidFill>
            <a:srgbClr val="CACACA"/>
          </a:solidFill>
        </a:fill>
      </a:tcStyle>
    </a:band1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rgbClr val="E6E6E6"/>
          </a:solidFill>
        </a:fill>
      </a:tcStyle>
    </a:lastRow>
    <a:firstRow>
      <a:tcTxStyle b="on" i="off"/>
      <a:tcStyle>
        <a:fill>
          <a:solidFill>
            <a:srgbClr val="E6E6E6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Cabin-regular.fntdata"/><Relationship Id="rId21" Type="http://schemas.openxmlformats.org/officeDocument/2006/relationships/slide" Target="slides/slide16.xml"/><Relationship Id="rId24" Type="http://schemas.openxmlformats.org/officeDocument/2006/relationships/font" Target="fonts/Cabin-italic.fntdata"/><Relationship Id="rId23" Type="http://schemas.openxmlformats.org/officeDocument/2006/relationships/font" Target="fonts/Cabin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Domine-regular.fntdata"/><Relationship Id="rId25" Type="http://schemas.openxmlformats.org/officeDocument/2006/relationships/font" Target="fonts/Cabin-boldItalic.fntdata"/><Relationship Id="rId28" Type="http://schemas.openxmlformats.org/officeDocument/2006/relationships/font" Target="fonts/HelveticaNeue-regular.fntdata"/><Relationship Id="rId27" Type="http://schemas.openxmlformats.org/officeDocument/2006/relationships/font" Target="fonts/Domin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HelveticaNeu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HelveticaNeue-boldItalic.fntdata"/><Relationship Id="rId30" Type="http://schemas.openxmlformats.org/officeDocument/2006/relationships/font" Target="fonts/HelveticaNeue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1219200" y="3886200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dk1"/>
              </a:buClr>
              <a:buFont typeface="Domine"/>
              <a:buNone/>
              <a:defRPr b="0" i="0" sz="320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219200" y="5124450"/>
            <a:ext cx="6858000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 marL="4572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ctr">
              <a:spcBef>
                <a:spcPts val="500"/>
              </a:spcBef>
              <a:buClr>
                <a:srgbClr val="BABABA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BA1B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ctr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ctr">
              <a:spcBef>
                <a:spcPts val="300"/>
              </a:spcBef>
              <a:buClr>
                <a:srgbClr val="8BA1B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ctr">
              <a:spcBef>
                <a:spcPts val="300"/>
              </a:spcBef>
              <a:buClr>
                <a:srgbClr val="646C8F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ctr">
              <a:spcBef>
                <a:spcPts val="300"/>
              </a:spcBef>
              <a:buClr>
                <a:srgbClr val="BABABA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ctr">
              <a:spcBef>
                <a:spcPts val="300"/>
              </a:spcBef>
              <a:buClr>
                <a:srgbClr val="9FB8CD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6400800" y="6355080"/>
            <a:ext cx="2286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2898648" y="6355080"/>
            <a:ext cx="34747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1216151" y="6355080"/>
            <a:ext cx="1219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R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20" name="Shape 20"/>
          <p:cNvSpPr/>
          <p:nvPr/>
        </p:nvSpPr>
        <p:spPr>
          <a:xfrm>
            <a:off x="904875" y="3648075"/>
            <a:ext cx="7315200" cy="1280159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914400" y="5048250"/>
            <a:ext cx="7315200" cy="685799"/>
          </a:xfrm>
          <a:prstGeom prst="rect">
            <a:avLst/>
          </a:prstGeom>
          <a:noFill/>
          <a:ln cap="rnd" cmpd="sng" w="9525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4875" y="3648075"/>
            <a:ext cx="228600" cy="1280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914400" y="5048250"/>
            <a:ext cx="228600" cy="6857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1" type="body"/>
          </p:nvPr>
        </p:nvSpPr>
        <p:spPr>
          <a:xfrm rot="5400000">
            <a:off x="2116835" y="-440436"/>
            <a:ext cx="4910327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4" name="Shape 94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cxnSp>
        <p:nvCxnSpPr>
          <p:cNvPr id="98" name="Shape 98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99" name="Shape 99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cxnSp>
        <p:nvCxnSpPr>
          <p:cNvPr id="100" name="Shape 100"/>
          <p:cNvCxnSpPr/>
          <p:nvPr/>
        </p:nvCxnSpPr>
        <p:spPr>
          <a:xfrm rot="5400000">
            <a:off x="3629606" y="3201951"/>
            <a:ext cx="5852159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R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bg>
      <p:bgPr>
        <a:solidFill>
          <a:schemeClr val="dk2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1219200" y="2971800"/>
            <a:ext cx="68580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2"/>
              </a:buClr>
              <a:buFont typeface="Domine"/>
              <a:buNone/>
              <a:defRPr b="0" i="0" sz="3200" u="none" cap="none" strike="noStrike">
                <a:solidFill>
                  <a:schemeClr val="lt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81940" lvl="1" marL="54864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760" lvl="2" marL="822960" marR="0" rtl="0" algn="l">
              <a:spcBef>
                <a:spcPts val="500"/>
              </a:spcBef>
              <a:buClr>
                <a:schemeClr val="dk1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33680" lvl="3" marL="1097280" marR="0" rtl="0" algn="l">
              <a:spcBef>
                <a:spcPts val="400"/>
              </a:spcBef>
              <a:buClr>
                <a:srgbClr val="8BA1B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1371600" marR="0" rtl="0" algn="l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400800" y="6355080"/>
            <a:ext cx="22860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898648" y="6355080"/>
            <a:ext cx="347471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1069848" y="6355080"/>
            <a:ext cx="1520951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36" name="Shape 36"/>
          <p:cNvSpPr/>
          <p:nvPr/>
        </p:nvSpPr>
        <p:spPr>
          <a:xfrm>
            <a:off x="914400" y="2819400"/>
            <a:ext cx="7315200" cy="1280159"/>
          </a:xfrm>
          <a:prstGeom prst="rect">
            <a:avLst/>
          </a:prstGeom>
          <a:noFill/>
          <a:ln cap="rnd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914400" y="2819400"/>
            <a:ext cx="228600" cy="12801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32198" y="1216151"/>
            <a:ext cx="4041648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85875"/>
            <a:ext cx="4040187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81940" lvl="1" marL="54864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760" lvl="2" marL="822960" marR="0" rtl="0" algn="l">
              <a:spcBef>
                <a:spcPts val="500"/>
              </a:spcBef>
              <a:buClr>
                <a:srgbClr val="BABABA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33680" lvl="3" marL="1097280" marR="0" rtl="0" algn="l">
              <a:spcBef>
                <a:spcPts val="400"/>
              </a:spcBef>
              <a:buClr>
                <a:srgbClr val="8BA1B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1371600" marR="0" rtl="0" algn="l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4648200" y="1295400"/>
            <a:ext cx="4041774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400" u="none" cap="none" strike="noStrike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81940" lvl="1" marL="54864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760" lvl="2" marL="822960" marR="0" rtl="0" algn="l">
              <a:spcBef>
                <a:spcPts val="500"/>
              </a:spcBef>
              <a:buClr>
                <a:srgbClr val="BABABA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33680" lvl="3" marL="1097280" marR="0" rtl="0" algn="l">
              <a:spcBef>
                <a:spcPts val="400"/>
              </a:spcBef>
              <a:buClr>
                <a:srgbClr val="8BA1B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1371600" marR="0" rtl="0" algn="l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52" name="Shape 52"/>
          <p:cNvSpPr txBox="1"/>
          <p:nvPr>
            <p:ph idx="3" type="body"/>
          </p:nvPr>
        </p:nvSpPr>
        <p:spPr>
          <a:xfrm>
            <a:off x="457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4" type="body"/>
          </p:nvPr>
        </p:nvSpPr>
        <p:spPr>
          <a:xfrm>
            <a:off x="4648200" y="2133600"/>
            <a:ext cx="40385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sp>
        <p:nvSpPr>
          <p:cNvPr id="59" name="Shape 59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cxnSp>
        <p:nvCxnSpPr>
          <p:cNvPr id="64" name="Shape 64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65" name="Shape 65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6324600" y="304800"/>
            <a:ext cx="2514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bin"/>
              <a:buNone/>
              <a:defRPr b="1" i="0" sz="20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324600" y="1219200"/>
            <a:ext cx="2514599" cy="48434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375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81940" lvl="1" marL="54864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238760" lvl="2" marL="822960" marR="0" rtl="0" algn="l">
              <a:spcBef>
                <a:spcPts val="500"/>
              </a:spcBef>
              <a:buClr>
                <a:srgbClr val="BABABA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233680" lvl="3" marL="1097280" marR="0" rtl="0" algn="l">
              <a:spcBef>
                <a:spcPts val="400"/>
              </a:spcBef>
              <a:buClr>
                <a:srgbClr val="8BA1B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228600" lvl="4" marL="1371600" marR="0" rtl="0" algn="l">
              <a:spcBef>
                <a:spcPts val="300"/>
              </a:spcBef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cxnSp>
        <p:nvCxnSpPr>
          <p:cNvPr id="72" name="Shape 72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3" name="Shape 73"/>
          <p:cNvCxnSpPr/>
          <p:nvPr/>
        </p:nvCxnSpPr>
        <p:spPr>
          <a:xfrm rot="5400000">
            <a:off x="3160645" y="3324224"/>
            <a:ext cx="6035039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74" name="Shape 74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>
            <p:ph idx="2" type="body"/>
          </p:nvPr>
        </p:nvSpPr>
        <p:spPr>
          <a:xfrm>
            <a:off x="304800" y="304800"/>
            <a:ext cx="5714999" cy="5714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bg>
      <p:bgPr>
        <a:solidFill>
          <a:schemeClr val="dk2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500856"/>
            <a:ext cx="8229600" cy="674687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Domine"/>
              <a:buNone/>
              <a:defRPr b="0" i="0" sz="2000" u="none" cap="none" strike="noStrike">
                <a:solidFill>
                  <a:schemeClr val="lt1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/>
          <p:nvPr>
            <p:ph idx="2" type="pic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rgbClr val="BABABA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chemeClr val="dk1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1219200"/>
            <a:ext cx="8229600" cy="533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224028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1200" u="none" cap="none" strike="noStrik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90500" lvl="2" marL="822960" marR="0" rtl="0" algn="l">
              <a:spcBef>
                <a:spcPts val="500"/>
              </a:spcBef>
              <a:buClr>
                <a:schemeClr val="dk1"/>
              </a:buClr>
              <a:buSzPct val="76000"/>
              <a:buFont typeface="Noto Sans Symbols"/>
              <a:buChar char="▶"/>
              <a:defRPr b="0" i="0" sz="10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93675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9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88594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9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CR" sz="1400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cxnSp>
        <p:nvCxnSpPr>
          <p:cNvPr id="83" name="Shape 83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84" name="Shape 84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57200" y="500856"/>
            <a:ext cx="182879" cy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Domine"/>
              <a:buNone/>
              <a:defRPr b="0" i="0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19200"/>
            <a:ext cx="8229600" cy="49103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8844" lvl="0" marL="274320" marR="0" rtl="0" algn="l">
              <a:spcBef>
                <a:spcPts val="600"/>
              </a:spcBef>
              <a:buClr>
                <a:schemeClr val="accent1"/>
              </a:buClr>
              <a:buSzPct val="76000"/>
              <a:buFont typeface="Noto Sans Symbols"/>
              <a:buChar char="▶"/>
              <a:defRPr b="0" i="0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-170942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Char char="▶"/>
              <a:defRPr b="0" i="0" sz="23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-142240" lvl="2" marL="822960" marR="0" rtl="0" algn="l">
              <a:spcBef>
                <a:spcPts val="500"/>
              </a:spcBef>
              <a:buClr>
                <a:srgbClr val="BABABA"/>
              </a:buClr>
              <a:buSzPct val="76000"/>
              <a:buFont typeface="Noto Sans Symbols"/>
              <a:buChar char="▶"/>
              <a:defRPr b="0" i="0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-153669" lvl="3" marL="1097280" marR="0" rtl="0" algn="l">
              <a:spcBef>
                <a:spcPts val="400"/>
              </a:spcBef>
              <a:buClr>
                <a:srgbClr val="8BA1B3"/>
              </a:buClr>
              <a:buSzPct val="70000"/>
              <a:buFont typeface="Noto Sans Symbols"/>
              <a:buChar char="◻"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-157480" lvl="4" marL="1371600" marR="0" rtl="0" algn="l">
              <a:spcBef>
                <a:spcPts val="300"/>
              </a:spcBef>
              <a:buClr>
                <a:schemeClr val="accent2"/>
              </a:buClr>
              <a:buSzPct val="70000"/>
              <a:buFont typeface="Noto Sans Symbols"/>
              <a:buChar char="◻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-109220" lvl="5" marL="1645920" marR="0" rtl="0" algn="l">
              <a:spcBef>
                <a:spcPts val="300"/>
              </a:spcBef>
              <a:buClr>
                <a:srgbClr val="8BA1B3"/>
              </a:buClr>
              <a:buSzPct val="75000"/>
              <a:buFont typeface="Noto Sans Symbols"/>
              <a:buChar char="▶"/>
              <a:defRPr b="0" i="0" sz="1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-123825" lvl="6" marL="1828800" marR="0" rtl="0" algn="l">
              <a:spcBef>
                <a:spcPts val="300"/>
              </a:spcBef>
              <a:buClr>
                <a:srgbClr val="646C8F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-116204" lvl="7" marL="2011679" marR="0" rtl="0" algn="l">
              <a:spcBef>
                <a:spcPts val="300"/>
              </a:spcBef>
              <a:buClr>
                <a:srgbClr val="BABABA"/>
              </a:buClr>
              <a:buSzPct val="75000"/>
              <a:buFont typeface="Noto Sans Symbols"/>
              <a:buChar char="▶"/>
              <a:defRPr b="0" i="0" sz="1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-130810" lvl="8" marL="2194560" marR="0" rtl="0" algn="l">
              <a:spcBef>
                <a:spcPts val="300"/>
              </a:spcBef>
              <a:buClr>
                <a:srgbClr val="9FB8CD"/>
              </a:buClr>
              <a:buSzPct val="75000"/>
              <a:buFont typeface="Noto Sans Symbols"/>
              <a:buChar char="▶"/>
              <a:defRPr b="0" i="0" sz="12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400800" y="6356350"/>
            <a:ext cx="2289047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898648" y="6356350"/>
            <a:ext cx="3505200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12647" y="6356350"/>
            <a:ext cx="19811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s-CR" sz="1400" u="none" cap="none" strike="noStrik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</a:p>
        </p:txBody>
      </p:sp>
      <p:cxnSp>
        <p:nvCxnSpPr>
          <p:cNvPr id="11" name="Shape 11"/>
          <p:cNvCxnSpPr/>
          <p:nvPr/>
        </p:nvCxnSpPr>
        <p:spPr>
          <a:xfrm>
            <a:off x="457200" y="6353175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/>
          <p:nvPr/>
        </p:nvSpPr>
        <p:spPr>
          <a:xfrm rot="5400000">
            <a:off x="419099" y="6467474"/>
            <a:ext cx="190849" cy="120313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gif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gif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0.gif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png"/><Relationship Id="rId4" Type="http://schemas.openxmlformats.org/officeDocument/2006/relationships/image" Target="../media/image00.gif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0.gif"/><Relationship Id="rId4" Type="http://schemas.openxmlformats.org/officeDocument/2006/relationships/image" Target="../media/image0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gif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gif"/><Relationship Id="rId4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1403648" y="764704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Domine"/>
              <a:buNone/>
            </a:pPr>
            <a:br>
              <a:rPr b="0" i="0" lang="es-CR" sz="288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</a:br>
          </a:p>
        </p:txBody>
      </p:sp>
      <p:sp>
        <p:nvSpPr>
          <p:cNvPr id="106" name="Shape 106"/>
          <p:cNvSpPr/>
          <p:nvPr/>
        </p:nvSpPr>
        <p:spPr>
          <a:xfrm>
            <a:off x="2411759" y="2780927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b="0" i="0" lang="es-CR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sp>
        <p:nvSpPr>
          <p:cNvPr id="107" name="Shape 107"/>
          <p:cNvSpPr/>
          <p:nvPr/>
        </p:nvSpPr>
        <p:spPr>
          <a:xfrm>
            <a:off x="1547663" y="3861048"/>
            <a:ext cx="6696744" cy="954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s-CR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PLAN DE BECAS  Y CAPACITACIÓN 2012 </a:t>
            </a:r>
            <a:br>
              <a:rPr b="0" i="0" lang="es-CR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pic>
        <p:nvPicPr>
          <p:cNvPr descr="C:\Users\mnavarro\AppData\Local\Microsoft\Windows\Temporary Internet Files\Content.Outlook\S11NQ6X3\tec.gif" id="108" name="Shape 1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9791" y="-27383"/>
            <a:ext cx="3851920" cy="4981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152400"/>
            <a:ext cx="8229600" cy="468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Domine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Visión estratégica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▶"/>
            </a:pPr>
            <a:r>
              <a:rPr b="0" i="0" lang="es-CR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Nuevas demandas de capacitación: 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Área Técnica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Costos Altos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Proveedores especializados 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Temáticas diversas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▶"/>
            </a:pPr>
            <a:r>
              <a:rPr b="0" i="0" lang="es-CR" sz="26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Estrategia: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DNC : Programa de Becas, CEDA, Capacitación Interna 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Reuniones con cada uno de los Directores</a:t>
            </a:r>
          </a:p>
          <a:p>
            <a:pPr indent="-238760" lvl="2" marL="822960" marR="0" rtl="0" algn="l">
              <a:spcBef>
                <a:spcPts val="500"/>
              </a:spcBef>
              <a:spcAft>
                <a:spcPts val="0"/>
              </a:spcAft>
              <a:buClr>
                <a:srgbClr val="BABABA"/>
              </a:buClr>
              <a:buSzPct val="76000"/>
              <a:buFont typeface="Noto Sans Symbols"/>
              <a:buChar char="▶"/>
            </a:pPr>
            <a:r>
              <a:rPr b="0" i="0" lang="es-CR" sz="20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Mayor participación de parte del interesado: trabajo en conjunto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1940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descr="C:\Users\mnavarro\AppData\Local\Microsoft\Windows\Temporary Internet Files\Content.Outlook\S11NQ6X3\tec.gif" id="171" name="Shape 1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▶"/>
            </a:pPr>
            <a:r>
              <a:rPr b="0" i="0" lang="es-CR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Administración de talento humano bajo el concepto de competencias laborales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Char char="▶"/>
            </a:pPr>
            <a:r>
              <a:rPr b="0" i="0" lang="es-CR" sz="2400" u="none" cap="none" strike="noStrik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Visión :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indent="-281940" lvl="1" marL="548640" marR="0" rtl="0" algn="l">
              <a:spcBef>
                <a:spcPts val="500"/>
              </a:spcBef>
              <a:buClr>
                <a:schemeClr val="accent2"/>
              </a:buClr>
              <a:buSzPct val="76000"/>
              <a:buFont typeface="Noto Sans Symbols"/>
              <a:buNone/>
            </a:pPr>
            <a:r>
              <a:t/>
            </a:r>
            <a:endParaRPr b="0" i="0" sz="2300" u="none" cap="none" strike="noStrik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descr="C:\Users\mnavarro\AppData\Local\Microsoft\Windows\Temporary Internet Files\Content.Outlook\S11NQ6X3\tec.gif"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8" name="Shape 178"/>
          <p:cNvGraphicFramePr/>
          <p:nvPr/>
        </p:nvGraphicFramePr>
        <p:xfrm>
          <a:off x="1907703" y="314096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{C8FC0A1F-2757-45DB-B950-FEF3276E58D3}</a:tableStyleId>
              </a:tblPr>
              <a:tblGrid>
                <a:gridCol w="3048000"/>
                <a:gridCol w="3048000"/>
              </a:tblGrid>
              <a:tr h="636700">
                <a:tc>
                  <a:txBody>
                    <a:bodyPr>
                      <a:noAutofit/>
                    </a:bodyPr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s-CR" sz="1600" u="none" cap="none" strike="noStrike"/>
                        <a:t>Innovadora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s-CR" sz="1600" u="none" cap="none" strike="noStrike"/>
                        <a:t>Abierta al cambio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sz="1600" u="none" cap="none" strike="noStrike"/>
                    </a:p>
                  </a:txBody>
                  <a:tcPr marT="45725" marB="45725" marR="91450" marL="91450"/>
                </a:tc>
              </a:tr>
              <a:tr h="886825">
                <a:tc>
                  <a:txBody>
                    <a:bodyPr>
                      <a:noAutofit/>
                    </a:bodyPr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s-CR" sz="1600" u="none" cap="none" strike="noStrike"/>
                        <a:t>Incorporación de tecnologías de información</a:t>
                      </a:r>
                    </a:p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s-CR" sz="1600" u="none" cap="none" strike="noStrike"/>
                        <a:t>Procesos multidisciplinarios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sz="1600" u="none" cap="none" strike="noStrike"/>
                    </a:p>
                  </a:txBody>
                  <a:tcPr marT="45725" marB="45725" marR="91450" marL="91450"/>
                </a:tc>
              </a:tr>
              <a:tr h="636700">
                <a:tc>
                  <a:txBody>
                    <a:bodyPr>
                      <a:noAutofit/>
                    </a:bodyPr>
                    <a:lstStyle/>
                    <a:p>
                      <a:pPr indent="0" lvl="1" marL="4572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bin"/>
                        <a:buNone/>
                      </a:pPr>
                      <a:r>
                        <a:rPr b="0" lang="es-CR" sz="1600" u="none" cap="none" strike="noStrike"/>
                        <a:t>Eficiente uso de los recursos</a:t>
                      </a:r>
                    </a:p>
                    <a:p>
                      <a:pPr indent="0" lvl="1" marL="45720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sz="1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lang="es-CR" sz="1600" u="none" cap="none" strike="noStrike"/>
                        <a:t>Trabajo en equipo fundamental 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9" name="Shape 179"/>
          <p:cNvSpPr txBox="1"/>
          <p:nvPr>
            <p:ph type="title"/>
          </p:nvPr>
        </p:nvSpPr>
        <p:spPr>
          <a:xfrm>
            <a:off x="457200" y="152400"/>
            <a:ext cx="8229600" cy="468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Domine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Visión estratégica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Domine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Identificación de inversiones</a:t>
            </a:r>
          </a:p>
        </p:txBody>
      </p:sp>
      <p:pic>
        <p:nvPicPr>
          <p:cNvPr descr="C:\Users\mnavarro\AppData\Local\Microsoft\Windows\Temporary Internet Files\Content.Outlook\S11NQ6X3\tec.gif" id="185" name="Shape 1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6" name="Shape 186"/>
          <p:cNvGraphicFramePr/>
          <p:nvPr/>
        </p:nvGraphicFramePr>
        <p:xfrm>
          <a:off x="755575" y="1844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3691775"/>
                <a:gridCol w="1754150"/>
                <a:gridCol w="1754875"/>
              </a:tblGrid>
              <a:tr h="2875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 Contar con procesos administrativos y de apoyo a la vida estudiantil ágiles, flexibles, oportunos y de calidad para el desarrollo de las  actividades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 de Capacitación 2012. 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 Comisión Inter Universitaria de Formulación y Evaluación de Proyectos 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 Comisión de Preparación para la Jubilación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¢65,707,200.00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bin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¢7,689.000.00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2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s-CR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¢0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80675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 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¢73,396.200.00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7" name="Shape 187"/>
          <p:cNvGraphicFramePr/>
          <p:nvPr/>
        </p:nvGraphicFramePr>
        <p:xfrm>
          <a:off x="755575" y="12687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3744425"/>
                <a:gridCol w="1728200"/>
                <a:gridCol w="1728200"/>
              </a:tblGrid>
              <a:tr h="43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Objetivo Estratégico</a:t>
                      </a: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Proyecto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Presupuesto Asignado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95536" y="-24340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Domine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Proyectos</a:t>
            </a:r>
          </a:p>
        </p:txBody>
      </p:sp>
      <p:pic>
        <p:nvPicPr>
          <p:cNvPr descr="C:\Users\mnavarro\AppData\Local\Microsoft\Windows\Temporary Internet Files\Content.Outlook\S11NQ6X3\tec.gif" id="193" name="Shape 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4" name="Shape 194"/>
          <p:cNvGraphicFramePr/>
          <p:nvPr/>
        </p:nvGraphicFramePr>
        <p:xfrm>
          <a:off x="1691681" y="112439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1800050"/>
                <a:gridCol w="1800650"/>
                <a:gridCol w="1800650"/>
              </a:tblGrid>
              <a:tr h="249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Proyecto</a:t>
                      </a:r>
                    </a:p>
                  </a:txBody>
                  <a:tcPr marT="0" marB="0" marR="60650" marL="606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Actividades</a:t>
                      </a:r>
                    </a:p>
                  </a:txBody>
                  <a:tcPr marT="0" marB="0" marR="60650" marL="606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Periodo</a:t>
                      </a:r>
                    </a:p>
                  </a:txBody>
                  <a:tcPr marT="0" marB="0" marR="60650" marL="60650" anchor="b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49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 de Capacitación 2012. Ver Apéndice I</a:t>
                      </a:r>
                    </a:p>
                  </a:txBody>
                  <a:tcPr marT="0" marB="0" marR="60650" marL="606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  Implementar los planes de Capacitación Interna y de Becas producto del Diagnóstico de necesidades de Becas- Funcionarios y Capacitación interna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Según lo indicado en el Plan de Capacitación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 Apéndice I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499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 Comisión Inter Universitaria de Formulación y Evaluación de Proyectos </a:t>
                      </a:r>
                    </a:p>
                  </a:txBody>
                  <a:tcPr marT="0" marB="0" marR="60650" marL="606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  Incorporar en el Plan de Capacitación Interna el 100% de las actividades planeadas por parte de la Comisión Interuniversitaria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 y II Semestre 2012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97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 Comisión de Preparación para la Jubilación</a:t>
                      </a:r>
                    </a:p>
                  </a:txBody>
                  <a:tcPr marT="0" marB="0" marR="60650" marL="6065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</a:t>
                      </a: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 </a:t>
                      </a: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Participar o atender:</a:t>
                      </a: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-Comisión Interuniversitaria de Preparación para la Jubilación.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2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 y II Semestre 2012</a:t>
                      </a:r>
                    </a:p>
                  </a:txBody>
                  <a:tcPr marT="0" marB="0" marR="60650" marL="60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216" y="590550"/>
            <a:ext cx="8777287" cy="5683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mnavarro\AppData\Local\Microsoft\Windows\Temporary Internet Files\Content.Outlook\S11NQ6X3\tec.gif" id="200" name="Shape 20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49206" y="7491"/>
            <a:ext cx="975322" cy="1261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navarro\AppData\Local\Microsoft\Windows\Temporary Internet Files\Content.Outlook\S11NQ6X3\tec.gif" id="205" name="Shape 2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49206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13" y="744537"/>
            <a:ext cx="8352926" cy="5367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539552" y="21328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s-CR" sz="30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MUCHAS GRACIAS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Identificación de inversiones</a:t>
            </a:r>
          </a:p>
        </p:txBody>
      </p:sp>
      <p:graphicFrame>
        <p:nvGraphicFramePr>
          <p:cNvPr id="114" name="Shape 114"/>
          <p:cNvGraphicFramePr/>
          <p:nvPr/>
        </p:nvGraphicFramePr>
        <p:xfrm>
          <a:off x="467543" y="119675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4134800"/>
                <a:gridCol w="1964650"/>
                <a:gridCol w="1965450"/>
              </a:tblGrid>
              <a:tr h="500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Objetivo Estratégico</a:t>
                      </a:r>
                    </a:p>
                  </a:txBody>
                  <a:tcPr marT="0" marB="0" marR="68575" marL="6857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Proyecto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Presupuesto Asignado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459400"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Domine"/>
                        <a:buAutoNum type="arabicPeriod" startAt="6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Contar con procesos administrativos y de apoyo a la vida estudiantil ágiles, flexibles, oportunos y de calidad para el desarrollo de las  actividades académicas.</a:t>
                      </a:r>
                    </a:p>
                    <a:p>
                      <a:pPr indent="-342900" lvl="0" marL="342900" marR="0" rtl="0" algn="just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Domine"/>
                        <a:buAutoNum type="arabicPeriod" startAt="6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Desarrollar el talento humano orientado hacia la excelencia académica  promoviendo enfoques interdisciplinarios, multidisciplinarios y transdisciplinarios</a:t>
                      </a: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Plan de Becas 2012.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i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Ver Apéndice I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¢430.260.777.59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32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9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C:\Users\mnavarro\AppData\Local\Microsoft\Windows\Temporary Internet Files\Content.Outlook\S11NQ6X3\tec.gif"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navarro\AppData\Local\Microsoft\Windows\Temporary Internet Files\Content.Outlook\S11NQ6X3\tec.gif" id="120" name="Shape 1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0528" y="-243408"/>
            <a:ext cx="975322" cy="126126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1" name="Shape 121"/>
          <p:cNvGraphicFramePr/>
          <p:nvPr/>
        </p:nvGraphicFramePr>
        <p:xfrm>
          <a:off x="467543" y="15567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926825"/>
                <a:gridCol w="1125075"/>
                <a:gridCol w="2359425"/>
                <a:gridCol w="1138325"/>
                <a:gridCol w="1651150"/>
                <a:gridCol w="1080125"/>
              </a:tblGrid>
              <a:tr h="288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General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 Específica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Meta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Indicador 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Actividad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Periodo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768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</a:t>
                      </a:r>
                    </a:p>
                  </a:txBody>
                  <a:tcPr marT="0" marB="0" marR="52825" marL="528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1.6.2</a:t>
                      </a:r>
                    </a:p>
                  </a:txBody>
                  <a:tcPr marT="0" marB="0" marR="52825" marL="528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Mantener los beneficios aprobados por el Comité de Becas a todos (as) los (as) funcionarios (as) que están realizado actualmente estudios.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Número de casos  finalizados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88900" lvl="1" marL="17780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-88900" lvl="1" marL="17780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Programas modulares de inglés y otros idiomas.</a:t>
                      </a:r>
                    </a:p>
                    <a:p>
                      <a:pPr indent="-4763" lvl="1" marL="93663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Bachilleratos</a:t>
                      </a:r>
                    </a:p>
                    <a:p>
                      <a:pPr indent="-4763" lvl="1" marL="93663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Licenciaturas</a:t>
                      </a:r>
                    </a:p>
                    <a:p>
                      <a:pPr indent="-4763" lvl="1" marL="93663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Maestrías</a:t>
                      </a:r>
                    </a:p>
                    <a:p>
                      <a:pPr indent="-4763" lvl="1" marL="93663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Doctorados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 y II  semestre 2012</a:t>
                      </a:r>
                    </a:p>
                  </a:txBody>
                  <a:tcPr marT="0" marB="0" marR="52825" marL="5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22" name="Shape 122"/>
          <p:cNvSpPr/>
          <p:nvPr/>
        </p:nvSpPr>
        <p:spPr>
          <a:xfrm>
            <a:off x="899591" y="260648"/>
            <a:ext cx="7344815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1" lang="es-CR" sz="2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PROPUESTA DEL PLAN DE BECAS 2012</a:t>
            </a:r>
          </a:p>
        </p:txBody>
      </p:sp>
      <p:sp>
        <p:nvSpPr>
          <p:cNvPr id="123" name="Shape 123"/>
          <p:cNvSpPr/>
          <p:nvPr/>
        </p:nvSpPr>
        <p:spPr>
          <a:xfrm>
            <a:off x="179511" y="692695"/>
            <a:ext cx="8568951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s-CR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1.</a:t>
            </a:r>
            <a:r>
              <a:rPr b="1" i="0" lang="es-CR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i="0" lang="es-CR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COMPROMISOS ADQUIRIDOS EN AÑOS ANTERIORES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mnavarro\AppData\Local\Microsoft\Windows\Temporary Internet Files\Content.Outlook\S11NQ6X3\tec.gif" id="128" name="Shape 1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49206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Shape 129"/>
          <p:cNvSpPr/>
          <p:nvPr/>
        </p:nvSpPr>
        <p:spPr>
          <a:xfrm>
            <a:off x="539552" y="692695"/>
            <a:ext cx="8064896" cy="459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s-CR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2. </a:t>
            </a:r>
            <a:r>
              <a:rPr b="1" i="0" lang="es-CR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i="0" lang="es-CR" sz="2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NIVEL TÉCNICO, PREGRADO Y GRADO </a:t>
            </a:r>
          </a:p>
        </p:txBody>
      </p:sp>
      <p:graphicFrame>
        <p:nvGraphicFramePr>
          <p:cNvPr id="130" name="Shape 130"/>
          <p:cNvGraphicFramePr/>
          <p:nvPr/>
        </p:nvGraphicFramePr>
        <p:xfrm>
          <a:off x="467543" y="162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792100"/>
                <a:gridCol w="1008100"/>
                <a:gridCol w="2885675"/>
                <a:gridCol w="930750"/>
                <a:gridCol w="1872200"/>
                <a:gridCol w="864100"/>
              </a:tblGrid>
              <a:tr h="267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General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 Específica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Meta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Indicador 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Actividad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Periodo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69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</a:t>
                      </a:r>
                    </a:p>
                  </a:txBody>
                  <a:tcPr marT="0" marB="0" marR="52325" marL="523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1.6.2</a:t>
                      </a:r>
                    </a:p>
                  </a:txBody>
                  <a:tcPr marT="0" marB="0" marR="52325" marL="523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3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-269875" lvl="0" marL="269875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 Aprobar los casos que se presenten para realizar estudios del Programa de Inglés por medio de los fondos del Sistema de CONARE.</a:t>
                      </a: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   Aprobar al  menos 10 técnicos</a:t>
                      </a:r>
                    </a:p>
                    <a:p>
                      <a:pPr indent="-177800" lvl="0" marL="17780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 Aprobar al  menos 5  planes de estudios para optar por el grado de bachillerato.</a:t>
                      </a:r>
                    </a:p>
                    <a:p>
                      <a:pPr indent="-269875" lvl="0" marL="269875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4. Aprobar al menos 5 planes de estudio para optar por el grado de licenciatura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Número de casos aprobados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177800" lvl="0" marL="17780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 Programas modulares de inglés y otros idiomas.</a:t>
                      </a:r>
                    </a:p>
                    <a:p>
                      <a:pPr indent="-177800" lvl="0" marL="17780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Técnico</a:t>
                      </a:r>
                    </a:p>
                    <a:p>
                      <a:pPr indent="-177800" lvl="0" marL="17780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Diplomado</a:t>
                      </a:r>
                    </a:p>
                    <a:p>
                      <a:pPr indent="-177800" lvl="0" marL="177800" marR="0" rtl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Bachillerato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 y II  semestre 2012</a:t>
                      </a:r>
                    </a:p>
                  </a:txBody>
                  <a:tcPr marT="0" marB="0" marR="52325" marL="523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i="0" lang="es-CR" sz="2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3.  POSTGRADO</a:t>
            </a:r>
            <a:r>
              <a:rPr b="0" i="0" lang="es-CR" sz="2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:</a:t>
            </a:r>
          </a:p>
        </p:txBody>
      </p:sp>
      <p:graphicFrame>
        <p:nvGraphicFramePr>
          <p:cNvPr id="136" name="Shape 136"/>
          <p:cNvGraphicFramePr/>
          <p:nvPr/>
        </p:nvGraphicFramePr>
        <p:xfrm>
          <a:off x="539552" y="12687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1465425"/>
                <a:gridCol w="1099075"/>
                <a:gridCol w="2637775"/>
                <a:gridCol w="1172350"/>
                <a:gridCol w="1042225"/>
                <a:gridCol w="936100"/>
              </a:tblGrid>
              <a:tr h="266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General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 Específica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Indicador 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Actividad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4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Periodo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66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Lineamientos Rectoría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Fondos de CONARE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1.6.2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sz="8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-269875" lvl="0" marL="269875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 Aprobar al  menos 20 planes de estudios para optar por el grado de maestría</a:t>
                      </a:r>
                    </a:p>
                    <a:p>
                      <a:pPr indent="-269875" lvl="0" marL="269875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  Aprobar al menos  25  planes de estudio para optar por el grado de doctorado.</a:t>
                      </a:r>
                    </a:p>
                    <a:p>
                      <a:pPr indent="-269875" lvl="0" marL="269875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  Aprobar al menos a 46 funcionarios (as) un  ¼  de tiempo para que se dedique a estudiar un postgrado.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sz="9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Número de casos aprobados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Maestría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Doctorado en área afín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0" sz="5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0"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 y II  semestre 2012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37" name="Shape 137"/>
          <p:cNvSpPr/>
          <p:nvPr/>
        </p:nvSpPr>
        <p:spPr>
          <a:xfrm>
            <a:off x="1263066" y="675629"/>
            <a:ext cx="251991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es-CR" sz="2400" u="none" cap="none" strike="noStrike">
                <a:solidFill>
                  <a:srgbClr val="464653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683568" y="692695"/>
            <a:ext cx="7128792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s-CR" sz="2400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4.  CURSOS Y SEMINARIOS EN EL PAÍS</a:t>
            </a:r>
          </a:p>
        </p:txBody>
      </p:sp>
      <p:graphicFrame>
        <p:nvGraphicFramePr>
          <p:cNvPr id="143" name="Shape 143"/>
          <p:cNvGraphicFramePr/>
          <p:nvPr/>
        </p:nvGraphicFramePr>
        <p:xfrm>
          <a:off x="683568" y="155679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987475"/>
                <a:gridCol w="1172775"/>
                <a:gridCol w="2213225"/>
                <a:gridCol w="1206475"/>
                <a:gridCol w="1332825"/>
                <a:gridCol w="1080125"/>
              </a:tblGrid>
              <a:tr h="266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General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Política Específica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Meta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Indicador 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Actividad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Periodo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33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2.5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3.8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1.6.2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Aprobar al  menos 150 cupos participar en cursos cortos en el país.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Número de casos aprobados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Cursos cortos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Seminarios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Congresos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Otros análogos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6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6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 y II semestre 2012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mbria"/>
              <a:buNone/>
            </a:pPr>
            <a:r>
              <a:rPr b="1" i="0" lang="es-CR" sz="2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5.</a:t>
            </a:r>
            <a:r>
              <a:rPr b="1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b="1" i="0" lang="es-CR" sz="24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CURSOS Y SEMINARIOS EN EL EXTERIOR:</a:t>
            </a:r>
          </a:p>
        </p:txBody>
      </p:sp>
      <p:graphicFrame>
        <p:nvGraphicFramePr>
          <p:cNvPr id="149" name="Shape 149"/>
          <p:cNvGraphicFramePr/>
          <p:nvPr/>
        </p:nvGraphicFramePr>
        <p:xfrm>
          <a:off x="827583" y="17008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{7CB2D2C2-0BA3-4A38-A243-1F7B70770540}</a:tableStyleId>
              </a:tblPr>
              <a:tblGrid>
                <a:gridCol w="1152125"/>
                <a:gridCol w="1224125"/>
                <a:gridCol w="1656175"/>
                <a:gridCol w="1152125"/>
                <a:gridCol w="1534700"/>
                <a:gridCol w="985575"/>
              </a:tblGrid>
              <a:tr h="266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solidFill>
                            <a:srgbClr val="00008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Política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General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Política Específica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Meta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Indicador 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Actividad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Periodo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33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1.6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2.5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3.8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1.6.2</a:t>
                      </a:r>
                    </a:p>
                  </a:txBody>
                  <a:tcPr marT="0" marB="0" marR="52200" marL="5220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  Aprobar al  </a:t>
                      </a:r>
                      <a:r>
                        <a:rPr lang="es-CR" sz="1800" u="none" cap="none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menos 200 </a:t>
                      </a: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cupos participar en cursos cortos en el exterior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Número de casos aprobados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Cursos cortos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Seminarios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Congresos</a:t>
                      </a:r>
                    </a:p>
                    <a:p>
                      <a:pPr indent="-342900" lvl="0" marL="3429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Noto Sans Symbols"/>
                        <a:buChar char="➢"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Otros análogos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s-CR" sz="1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 y II semestre 2012</a:t>
                      </a:r>
                    </a:p>
                  </a:txBody>
                  <a:tcPr marT="0" marB="0" marR="52200" marL="522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ctrTitle"/>
          </p:nvPr>
        </p:nvSpPr>
        <p:spPr>
          <a:xfrm>
            <a:off x="1403648" y="764704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Domine"/>
              <a:buNone/>
            </a:pPr>
            <a:br>
              <a:rPr b="0" i="0" lang="es-CR" sz="2880" u="none" cap="none" strike="noStrike">
                <a:solidFill>
                  <a:schemeClr val="dk1"/>
                </a:solidFill>
                <a:latin typeface="Domine"/>
                <a:ea typeface="Domine"/>
                <a:cs typeface="Domine"/>
                <a:sym typeface="Domine"/>
              </a:rPr>
            </a:br>
          </a:p>
        </p:txBody>
      </p:sp>
      <p:sp>
        <p:nvSpPr>
          <p:cNvPr id="155" name="Shape 155"/>
          <p:cNvSpPr/>
          <p:nvPr/>
        </p:nvSpPr>
        <p:spPr>
          <a:xfrm>
            <a:off x="2411759" y="2780927"/>
            <a:ext cx="4572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br>
              <a:rPr lang="es-CR" sz="1800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sp>
        <p:nvSpPr>
          <p:cNvPr id="156" name="Shape 156"/>
          <p:cNvSpPr/>
          <p:nvPr/>
        </p:nvSpPr>
        <p:spPr>
          <a:xfrm>
            <a:off x="1187624" y="3861048"/>
            <a:ext cx="7056783" cy="954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s-CR" sz="2800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PLAN DE CAPACITACIÓN INTERNA 2012 </a:t>
            </a:r>
            <a:br>
              <a:rPr lang="es-CR" sz="2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</a:p>
        </p:txBody>
      </p:sp>
      <p:pic>
        <p:nvPicPr>
          <p:cNvPr descr="C:\Users\mnavarro\AppData\Local\Microsoft\Windows\Temporary Internet Files\Content.Outlook\S11NQ6X3\tec.gif"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9791" y="-27383"/>
            <a:ext cx="3851920" cy="4981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152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Domine"/>
              <a:buNone/>
            </a:pPr>
            <a:r>
              <a:rPr b="0" i="0" lang="es-CR" sz="3200" u="none" cap="none" strike="noStrike">
                <a:solidFill>
                  <a:schemeClr val="dk2"/>
                </a:solidFill>
                <a:latin typeface="Domine"/>
                <a:ea typeface="Domine"/>
                <a:cs typeface="Domine"/>
                <a:sym typeface="Domine"/>
              </a:rPr>
              <a:t>Actividades 2011-2012</a:t>
            </a:r>
          </a:p>
        </p:txBody>
      </p:sp>
      <p:pic>
        <p:nvPicPr>
          <p:cNvPr descr="C:\Users\mnavarro\AppData\Local\Microsoft\Windows\Temporary Internet Files\Content.Outlook\S11NQ6X3\tec.gif" id="163" name="Shape 1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68678" y="7491"/>
            <a:ext cx="975322" cy="12612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15616" y="1988840"/>
            <a:ext cx="7339927" cy="34122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gen">
  <a:themeElements>
    <a:clrScheme name="Origen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