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84" r:id="rId4"/>
    <p:sldId id="283" r:id="rId5"/>
    <p:sldId id="258" r:id="rId6"/>
    <p:sldId id="269" r:id="rId7"/>
    <p:sldId id="271" r:id="rId8"/>
    <p:sldId id="272" r:id="rId9"/>
    <p:sldId id="275" r:id="rId10"/>
    <p:sldId id="273" r:id="rId11"/>
    <p:sldId id="274" r:id="rId12"/>
    <p:sldId id="276" r:id="rId13"/>
    <p:sldId id="286" r:id="rId14"/>
    <p:sldId id="287" r:id="rId15"/>
    <p:sldId id="285" r:id="rId16"/>
    <p:sldId id="277" r:id="rId17"/>
    <p:sldId id="290" r:id="rId18"/>
    <p:sldId id="288" r:id="rId19"/>
    <p:sldId id="289" r:id="rId20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81" d="100"/>
          <a:sy n="81" d="100"/>
        </p:scale>
        <p:origin x="-4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4481E-6415-49AB-B3AC-F424002D027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0E0A1272-735F-4F97-AF5A-01F3CB9455BF}">
      <dgm:prSet phldrT="[Texto]" custT="1"/>
      <dgm:spPr/>
      <dgm:t>
        <a:bodyPr/>
        <a:lstStyle/>
        <a:p>
          <a:r>
            <a:rPr lang="es-CR" sz="1200" dirty="0" smtClean="0"/>
            <a:t>Idea del  subproyecto</a:t>
          </a:r>
          <a:endParaRPr lang="es-CR" sz="1200" dirty="0"/>
        </a:p>
      </dgm:t>
    </dgm:pt>
    <dgm:pt modelId="{844750A8-F5CA-4CDF-84C3-5B6C810742FA}" type="parTrans" cxnId="{D4B8FAA9-6E11-48AF-8935-5DF391D62208}">
      <dgm:prSet/>
      <dgm:spPr/>
      <dgm:t>
        <a:bodyPr/>
        <a:lstStyle/>
        <a:p>
          <a:endParaRPr lang="es-CR"/>
        </a:p>
      </dgm:t>
    </dgm:pt>
    <dgm:pt modelId="{6B31A7F7-9D1D-461C-A643-D20873F5EA82}" type="sibTrans" cxnId="{D4B8FAA9-6E11-48AF-8935-5DF391D62208}">
      <dgm:prSet/>
      <dgm:spPr/>
      <dgm:t>
        <a:bodyPr/>
        <a:lstStyle/>
        <a:p>
          <a:endParaRPr lang="es-CR"/>
        </a:p>
      </dgm:t>
    </dgm:pt>
    <dgm:pt modelId="{24D7F172-B61E-44C2-9975-C16C69AF8E83}">
      <dgm:prSet phldrT="[Texto]" custT="1"/>
      <dgm:spPr/>
      <dgm:t>
        <a:bodyPr/>
        <a:lstStyle/>
        <a:p>
          <a:r>
            <a:rPr lang="es-CR" sz="1200" dirty="0" smtClean="0"/>
            <a:t>Unificación de necesidades con los futuros usuarios</a:t>
          </a:r>
          <a:endParaRPr lang="es-CR" sz="1200" dirty="0"/>
        </a:p>
      </dgm:t>
    </dgm:pt>
    <dgm:pt modelId="{5698E009-160C-4979-9F06-BD94F49107E7}" type="parTrans" cxnId="{1E7A644D-2687-4BFC-A3C7-C23BB1604FD5}">
      <dgm:prSet/>
      <dgm:spPr/>
      <dgm:t>
        <a:bodyPr/>
        <a:lstStyle/>
        <a:p>
          <a:endParaRPr lang="es-CR"/>
        </a:p>
      </dgm:t>
    </dgm:pt>
    <dgm:pt modelId="{C1CDB02F-9B35-437A-A520-39ECD29A63EC}" type="sibTrans" cxnId="{1E7A644D-2687-4BFC-A3C7-C23BB1604FD5}">
      <dgm:prSet/>
      <dgm:spPr/>
      <dgm:t>
        <a:bodyPr/>
        <a:lstStyle/>
        <a:p>
          <a:endParaRPr lang="es-CR"/>
        </a:p>
      </dgm:t>
    </dgm:pt>
    <dgm:pt modelId="{B0B5940B-427C-4C5F-AC8D-5D21204BC0BB}">
      <dgm:prSet phldrT="[Texto]" custT="1"/>
      <dgm:spPr/>
      <dgm:t>
        <a:bodyPr/>
        <a:lstStyle/>
        <a:p>
          <a:r>
            <a:rPr lang="es-CR" sz="1200" dirty="0" smtClean="0"/>
            <a:t>Generación de anteproyecto</a:t>
          </a:r>
          <a:endParaRPr lang="es-CR" sz="1200" dirty="0"/>
        </a:p>
      </dgm:t>
    </dgm:pt>
    <dgm:pt modelId="{F81331FB-C4FA-44DC-900F-D24B8F14FFE8}" type="parTrans" cxnId="{9B60D757-BE17-4A87-84A4-536CE822DC2B}">
      <dgm:prSet/>
      <dgm:spPr/>
      <dgm:t>
        <a:bodyPr/>
        <a:lstStyle/>
        <a:p>
          <a:endParaRPr lang="es-CR"/>
        </a:p>
      </dgm:t>
    </dgm:pt>
    <dgm:pt modelId="{FD2DAADE-09A6-4FCF-9F69-6FED2691D5A2}" type="sibTrans" cxnId="{9B60D757-BE17-4A87-84A4-536CE822DC2B}">
      <dgm:prSet/>
      <dgm:spPr/>
      <dgm:t>
        <a:bodyPr/>
        <a:lstStyle/>
        <a:p>
          <a:endParaRPr lang="es-CR"/>
        </a:p>
      </dgm:t>
    </dgm:pt>
    <dgm:pt modelId="{9B3928B7-38E4-44ED-99E9-066F4538FF35}">
      <dgm:prSet phldrT="[Texto]" custT="1"/>
      <dgm:spPr/>
      <dgm:t>
        <a:bodyPr/>
        <a:lstStyle/>
        <a:p>
          <a:r>
            <a:rPr lang="es-CR" sz="1200" dirty="0" smtClean="0"/>
            <a:t>Gestión de la Viabilidad Ambiental SETENA y Plan de Gestión Ambiental</a:t>
          </a:r>
          <a:endParaRPr lang="es-CR" sz="1200" dirty="0"/>
        </a:p>
      </dgm:t>
    </dgm:pt>
    <dgm:pt modelId="{5CFCA906-D8BC-4402-B231-7346195586EF}" type="parTrans" cxnId="{D47A3F05-0991-4294-9FF0-916C91A3F4F8}">
      <dgm:prSet/>
      <dgm:spPr/>
      <dgm:t>
        <a:bodyPr/>
        <a:lstStyle/>
        <a:p>
          <a:endParaRPr lang="es-CR"/>
        </a:p>
      </dgm:t>
    </dgm:pt>
    <dgm:pt modelId="{3180405D-0F88-42B4-A0F4-76778EAA8ED6}" type="sibTrans" cxnId="{D47A3F05-0991-4294-9FF0-916C91A3F4F8}">
      <dgm:prSet/>
      <dgm:spPr/>
      <dgm:t>
        <a:bodyPr/>
        <a:lstStyle/>
        <a:p>
          <a:endParaRPr lang="es-CR"/>
        </a:p>
      </dgm:t>
    </dgm:pt>
    <dgm:pt modelId="{FCFFAC89-91BD-4760-914D-38387C31B1C2}">
      <dgm:prSet phldrT="[Texto]" custT="1"/>
      <dgm:spPr/>
      <dgm:t>
        <a:bodyPr/>
        <a:lstStyle/>
        <a:p>
          <a:r>
            <a:rPr lang="es-CR" sz="1200" dirty="0" smtClean="0"/>
            <a:t>Generación  de Licitación con Condiciones Generales  y Especificaciones Técnicas</a:t>
          </a:r>
          <a:endParaRPr lang="es-CR" sz="1200" dirty="0"/>
        </a:p>
      </dgm:t>
    </dgm:pt>
    <dgm:pt modelId="{CD7F9321-3E23-43D3-B860-DDDA97FCF704}" type="parTrans" cxnId="{070EABDF-0172-4F85-9DD4-709A8F296B88}">
      <dgm:prSet/>
      <dgm:spPr/>
      <dgm:t>
        <a:bodyPr/>
        <a:lstStyle/>
        <a:p>
          <a:endParaRPr lang="es-CR"/>
        </a:p>
      </dgm:t>
    </dgm:pt>
    <dgm:pt modelId="{A74B39FA-E944-43E5-A32D-F96DB625170B}" type="sibTrans" cxnId="{070EABDF-0172-4F85-9DD4-709A8F296B88}">
      <dgm:prSet/>
      <dgm:spPr/>
      <dgm:t>
        <a:bodyPr/>
        <a:lstStyle/>
        <a:p>
          <a:endParaRPr lang="es-CR"/>
        </a:p>
      </dgm:t>
    </dgm:pt>
    <dgm:pt modelId="{57AA5921-C681-4CEF-9238-8A39B3D2DDCD}">
      <dgm:prSet phldrT="[Texto]" custT="1"/>
      <dgm:spPr/>
      <dgm:t>
        <a:bodyPr/>
        <a:lstStyle/>
        <a:p>
          <a:r>
            <a:rPr lang="es-CR" sz="1200" dirty="0" smtClean="0"/>
            <a:t>Presentación del subproyecto “No objeción” del BM</a:t>
          </a:r>
          <a:endParaRPr lang="es-CR" sz="1200" dirty="0"/>
        </a:p>
      </dgm:t>
    </dgm:pt>
    <dgm:pt modelId="{0888E9CC-26AD-4D47-99DE-AA2146EA20DA}" type="parTrans" cxnId="{ACA337E4-FBFA-4693-AA66-7BD45695C7F7}">
      <dgm:prSet/>
      <dgm:spPr/>
      <dgm:t>
        <a:bodyPr/>
        <a:lstStyle/>
        <a:p>
          <a:endParaRPr lang="es-CR"/>
        </a:p>
      </dgm:t>
    </dgm:pt>
    <dgm:pt modelId="{7477DA8F-B15D-454B-AF4B-E05937AEF059}" type="sibTrans" cxnId="{ACA337E4-FBFA-4693-AA66-7BD45695C7F7}">
      <dgm:prSet/>
      <dgm:spPr/>
      <dgm:t>
        <a:bodyPr/>
        <a:lstStyle/>
        <a:p>
          <a:endParaRPr lang="es-CR"/>
        </a:p>
      </dgm:t>
    </dgm:pt>
    <dgm:pt modelId="{A8E5F134-36A6-4C93-ABB9-0FC4BD2F79FD}">
      <dgm:prSet phldrT="[Texto]" custT="1"/>
      <dgm:spPr/>
      <dgm:t>
        <a:bodyPr/>
        <a:lstStyle/>
        <a:p>
          <a:r>
            <a:rPr lang="es-CR" sz="1200" dirty="0" smtClean="0"/>
            <a:t>Proceso licitatorio y adjudicación</a:t>
          </a:r>
        </a:p>
        <a:p>
          <a:r>
            <a:rPr lang="es-CR" sz="1200" dirty="0" smtClean="0"/>
            <a:t>Permisos de Construcción </a:t>
          </a:r>
          <a:endParaRPr lang="es-CR" sz="1200" dirty="0"/>
        </a:p>
      </dgm:t>
    </dgm:pt>
    <dgm:pt modelId="{0D619904-3E8D-4736-8507-50C15DE2F698}" type="parTrans" cxnId="{63D1BD61-923E-41B1-866C-E23A003E6DEE}">
      <dgm:prSet/>
      <dgm:spPr/>
      <dgm:t>
        <a:bodyPr/>
        <a:lstStyle/>
        <a:p>
          <a:endParaRPr lang="es-CR"/>
        </a:p>
      </dgm:t>
    </dgm:pt>
    <dgm:pt modelId="{B1160A5B-0323-403E-9AD5-F1ADFB89242B}" type="sibTrans" cxnId="{63D1BD61-923E-41B1-866C-E23A003E6DEE}">
      <dgm:prSet/>
      <dgm:spPr/>
      <dgm:t>
        <a:bodyPr/>
        <a:lstStyle/>
        <a:p>
          <a:endParaRPr lang="es-CR"/>
        </a:p>
      </dgm:t>
    </dgm:pt>
    <dgm:pt modelId="{2C9872A1-F3A9-4690-ACEF-1890EFC923A1}">
      <dgm:prSet phldrT="[Texto]" custT="1"/>
      <dgm:spPr/>
      <dgm:t>
        <a:bodyPr/>
        <a:lstStyle/>
        <a:p>
          <a:r>
            <a:rPr lang="es-CR" sz="1200" dirty="0" smtClean="0"/>
            <a:t>Inicio de obra y recepción de la misma</a:t>
          </a:r>
          <a:endParaRPr lang="es-CR" sz="1200" dirty="0"/>
        </a:p>
      </dgm:t>
    </dgm:pt>
    <dgm:pt modelId="{D16CE71C-E254-4FFF-B7F3-403D44795194}" type="parTrans" cxnId="{DEB43841-BD49-42F3-95AB-2E814D203FDB}">
      <dgm:prSet/>
      <dgm:spPr/>
      <dgm:t>
        <a:bodyPr/>
        <a:lstStyle/>
        <a:p>
          <a:endParaRPr lang="es-CR"/>
        </a:p>
      </dgm:t>
    </dgm:pt>
    <dgm:pt modelId="{09B7C71D-5A6D-498E-9A97-BDB4E8383B1C}" type="sibTrans" cxnId="{DEB43841-BD49-42F3-95AB-2E814D203FDB}">
      <dgm:prSet/>
      <dgm:spPr/>
      <dgm:t>
        <a:bodyPr/>
        <a:lstStyle/>
        <a:p>
          <a:endParaRPr lang="es-CR"/>
        </a:p>
      </dgm:t>
    </dgm:pt>
    <dgm:pt modelId="{4611E167-51E7-4515-A0AE-9399F8A661CF}" type="pres">
      <dgm:prSet presAssocID="{5744481E-6415-49AB-B3AC-F424002D027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4D088AFC-5A75-4F41-8AA3-F9706E90B853}" type="pres">
      <dgm:prSet presAssocID="{5744481E-6415-49AB-B3AC-F424002D0271}" presName="arrow" presStyleLbl="bgShp" presStyleIdx="0" presStyleCnt="1"/>
      <dgm:spPr/>
    </dgm:pt>
    <dgm:pt modelId="{0869ABC7-D6A6-4835-84C7-79455ED99E21}" type="pres">
      <dgm:prSet presAssocID="{5744481E-6415-49AB-B3AC-F424002D0271}" presName="linearProcess" presStyleCnt="0"/>
      <dgm:spPr/>
    </dgm:pt>
    <dgm:pt modelId="{1CBE4E98-138E-4885-BD52-FD5B916E6CC5}" type="pres">
      <dgm:prSet presAssocID="{0E0A1272-735F-4F97-AF5A-01F3CB9455BF}" presName="textNode" presStyleLbl="node1" presStyleIdx="0" presStyleCnt="8" custScaleX="11757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6EC2141-E19F-46EC-8273-65761D51A6CE}" type="pres">
      <dgm:prSet presAssocID="{6B31A7F7-9D1D-461C-A643-D20873F5EA82}" presName="sibTrans" presStyleCnt="0"/>
      <dgm:spPr/>
    </dgm:pt>
    <dgm:pt modelId="{E33593D4-F5B7-4469-A088-E1C80BEEF2B6}" type="pres">
      <dgm:prSet presAssocID="{24D7F172-B61E-44C2-9975-C16C69AF8E83}" presName="textNode" presStyleLbl="node1" presStyleIdx="1" presStyleCnt="8" custScaleX="11047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A977218-4B5A-461F-82CC-1EA670F15F5A}" type="pres">
      <dgm:prSet presAssocID="{C1CDB02F-9B35-437A-A520-39ECD29A63EC}" presName="sibTrans" presStyleCnt="0"/>
      <dgm:spPr/>
    </dgm:pt>
    <dgm:pt modelId="{3A110654-1519-423F-80B2-B2B26ABC5162}" type="pres">
      <dgm:prSet presAssocID="{B0B5940B-427C-4C5F-AC8D-5D21204BC0BB}" presName="textNode" presStyleLbl="node1" presStyleIdx="2" presStyleCnt="8" custScaleX="13096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0E5137A-7BCC-450C-A725-6B5AEBBFE66F}" type="pres">
      <dgm:prSet presAssocID="{FD2DAADE-09A6-4FCF-9F69-6FED2691D5A2}" presName="sibTrans" presStyleCnt="0"/>
      <dgm:spPr/>
    </dgm:pt>
    <dgm:pt modelId="{D66F4126-567F-491A-9DFB-32CE28DE9807}" type="pres">
      <dgm:prSet presAssocID="{9B3928B7-38E4-44ED-99E9-066F4538FF35}" presName="text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237D7D6-3678-4B00-8BFF-4AB150300520}" type="pres">
      <dgm:prSet presAssocID="{3180405D-0F88-42B4-A0F4-76778EAA8ED6}" presName="sibTrans" presStyleCnt="0"/>
      <dgm:spPr/>
    </dgm:pt>
    <dgm:pt modelId="{CF33B0B9-519E-43B4-B7FE-427C0617A4BF}" type="pres">
      <dgm:prSet presAssocID="{FCFFAC89-91BD-4760-914D-38387C31B1C2}" presName="textNode" presStyleLbl="node1" presStyleIdx="4" presStyleCnt="8" custScaleX="12270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1768248-0CFE-4440-8ED1-291205B962D5}" type="pres">
      <dgm:prSet presAssocID="{A74B39FA-E944-43E5-A32D-F96DB625170B}" presName="sibTrans" presStyleCnt="0"/>
      <dgm:spPr/>
    </dgm:pt>
    <dgm:pt modelId="{7BFC3554-6B64-4948-BC14-4DEF0AEC1854}" type="pres">
      <dgm:prSet presAssocID="{57AA5921-C681-4CEF-9238-8A39B3D2DDCD}" presName="textNode" presStyleLbl="node1" presStyleIdx="5" presStyleCnt="8" custScaleX="11807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D91B87E-52E9-4C20-A6CB-604739FBAD4F}" type="pres">
      <dgm:prSet presAssocID="{7477DA8F-B15D-454B-AF4B-E05937AEF059}" presName="sibTrans" presStyleCnt="0"/>
      <dgm:spPr/>
    </dgm:pt>
    <dgm:pt modelId="{098EB283-8119-47F6-ABF1-0CECCDD5F1A2}" type="pres">
      <dgm:prSet presAssocID="{A8E5F134-36A6-4C93-ABB9-0FC4BD2F79FD}" presName="textNode" presStyleLbl="node1" presStyleIdx="6" presStyleCnt="8" custScaleX="126467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2049B61-E1F3-4CB8-85CB-ACAA6DF19E45}" type="pres">
      <dgm:prSet presAssocID="{B1160A5B-0323-403E-9AD5-F1ADFB89242B}" presName="sibTrans" presStyleCnt="0"/>
      <dgm:spPr/>
    </dgm:pt>
    <dgm:pt modelId="{6FCDDA0B-5C8F-43D4-8EE9-6EABC85B489F}" type="pres">
      <dgm:prSet presAssocID="{2C9872A1-F3A9-4690-ACEF-1890EFC923A1}" presName="text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070EABDF-0172-4F85-9DD4-709A8F296B88}" srcId="{5744481E-6415-49AB-B3AC-F424002D0271}" destId="{FCFFAC89-91BD-4760-914D-38387C31B1C2}" srcOrd="4" destOrd="0" parTransId="{CD7F9321-3E23-43D3-B860-DDDA97FCF704}" sibTransId="{A74B39FA-E944-43E5-A32D-F96DB625170B}"/>
    <dgm:cxn modelId="{DB31DAC9-7B95-4FEC-9AF6-7F280C3DEB12}" type="presOf" srcId="{0E0A1272-735F-4F97-AF5A-01F3CB9455BF}" destId="{1CBE4E98-138E-4885-BD52-FD5B916E6CC5}" srcOrd="0" destOrd="0" presId="urn:microsoft.com/office/officeart/2005/8/layout/hProcess9"/>
    <dgm:cxn modelId="{895B27A9-1C49-490C-A1B8-8929C12E3E59}" type="presOf" srcId="{A8E5F134-36A6-4C93-ABB9-0FC4BD2F79FD}" destId="{098EB283-8119-47F6-ABF1-0CECCDD5F1A2}" srcOrd="0" destOrd="0" presId="urn:microsoft.com/office/officeart/2005/8/layout/hProcess9"/>
    <dgm:cxn modelId="{56FEF8B8-CDD0-4AC7-99D7-357E975AFE26}" type="presOf" srcId="{2C9872A1-F3A9-4690-ACEF-1890EFC923A1}" destId="{6FCDDA0B-5C8F-43D4-8EE9-6EABC85B489F}" srcOrd="0" destOrd="0" presId="urn:microsoft.com/office/officeart/2005/8/layout/hProcess9"/>
    <dgm:cxn modelId="{9B60D757-BE17-4A87-84A4-536CE822DC2B}" srcId="{5744481E-6415-49AB-B3AC-F424002D0271}" destId="{B0B5940B-427C-4C5F-AC8D-5D21204BC0BB}" srcOrd="2" destOrd="0" parTransId="{F81331FB-C4FA-44DC-900F-D24B8F14FFE8}" sibTransId="{FD2DAADE-09A6-4FCF-9F69-6FED2691D5A2}"/>
    <dgm:cxn modelId="{99EACF90-15C6-4A3B-8611-2237EB5B594B}" type="presOf" srcId="{5744481E-6415-49AB-B3AC-F424002D0271}" destId="{4611E167-51E7-4515-A0AE-9399F8A661CF}" srcOrd="0" destOrd="0" presId="urn:microsoft.com/office/officeart/2005/8/layout/hProcess9"/>
    <dgm:cxn modelId="{F5475EC4-E469-43B3-AE76-76D848D73999}" type="presOf" srcId="{24D7F172-B61E-44C2-9975-C16C69AF8E83}" destId="{E33593D4-F5B7-4469-A088-E1C80BEEF2B6}" srcOrd="0" destOrd="0" presId="urn:microsoft.com/office/officeart/2005/8/layout/hProcess9"/>
    <dgm:cxn modelId="{4F2D595A-117C-4BB1-9F2C-8BE7820830D2}" type="presOf" srcId="{9B3928B7-38E4-44ED-99E9-066F4538FF35}" destId="{D66F4126-567F-491A-9DFB-32CE28DE9807}" srcOrd="0" destOrd="0" presId="urn:microsoft.com/office/officeart/2005/8/layout/hProcess9"/>
    <dgm:cxn modelId="{1E7A644D-2687-4BFC-A3C7-C23BB1604FD5}" srcId="{5744481E-6415-49AB-B3AC-F424002D0271}" destId="{24D7F172-B61E-44C2-9975-C16C69AF8E83}" srcOrd="1" destOrd="0" parTransId="{5698E009-160C-4979-9F06-BD94F49107E7}" sibTransId="{C1CDB02F-9B35-437A-A520-39ECD29A63EC}"/>
    <dgm:cxn modelId="{D4B8FAA9-6E11-48AF-8935-5DF391D62208}" srcId="{5744481E-6415-49AB-B3AC-F424002D0271}" destId="{0E0A1272-735F-4F97-AF5A-01F3CB9455BF}" srcOrd="0" destOrd="0" parTransId="{844750A8-F5CA-4CDF-84C3-5B6C810742FA}" sibTransId="{6B31A7F7-9D1D-461C-A643-D20873F5EA82}"/>
    <dgm:cxn modelId="{ACA337E4-FBFA-4693-AA66-7BD45695C7F7}" srcId="{5744481E-6415-49AB-B3AC-F424002D0271}" destId="{57AA5921-C681-4CEF-9238-8A39B3D2DDCD}" srcOrd="5" destOrd="0" parTransId="{0888E9CC-26AD-4D47-99DE-AA2146EA20DA}" sibTransId="{7477DA8F-B15D-454B-AF4B-E05937AEF059}"/>
    <dgm:cxn modelId="{376AA6AC-788D-47FC-9EB9-B90792EE14BD}" type="presOf" srcId="{FCFFAC89-91BD-4760-914D-38387C31B1C2}" destId="{CF33B0B9-519E-43B4-B7FE-427C0617A4BF}" srcOrd="0" destOrd="0" presId="urn:microsoft.com/office/officeart/2005/8/layout/hProcess9"/>
    <dgm:cxn modelId="{D47A3F05-0991-4294-9FF0-916C91A3F4F8}" srcId="{5744481E-6415-49AB-B3AC-F424002D0271}" destId="{9B3928B7-38E4-44ED-99E9-066F4538FF35}" srcOrd="3" destOrd="0" parTransId="{5CFCA906-D8BC-4402-B231-7346195586EF}" sibTransId="{3180405D-0F88-42B4-A0F4-76778EAA8ED6}"/>
    <dgm:cxn modelId="{2DE81ACF-5A0E-4335-A3BC-D6DFBFA9B5CB}" type="presOf" srcId="{B0B5940B-427C-4C5F-AC8D-5D21204BC0BB}" destId="{3A110654-1519-423F-80B2-B2B26ABC5162}" srcOrd="0" destOrd="0" presId="urn:microsoft.com/office/officeart/2005/8/layout/hProcess9"/>
    <dgm:cxn modelId="{63D1BD61-923E-41B1-866C-E23A003E6DEE}" srcId="{5744481E-6415-49AB-B3AC-F424002D0271}" destId="{A8E5F134-36A6-4C93-ABB9-0FC4BD2F79FD}" srcOrd="6" destOrd="0" parTransId="{0D619904-3E8D-4736-8507-50C15DE2F698}" sibTransId="{B1160A5B-0323-403E-9AD5-F1ADFB89242B}"/>
    <dgm:cxn modelId="{DEB43841-BD49-42F3-95AB-2E814D203FDB}" srcId="{5744481E-6415-49AB-B3AC-F424002D0271}" destId="{2C9872A1-F3A9-4690-ACEF-1890EFC923A1}" srcOrd="7" destOrd="0" parTransId="{D16CE71C-E254-4FFF-B7F3-403D44795194}" sibTransId="{09B7C71D-5A6D-498E-9A97-BDB4E8383B1C}"/>
    <dgm:cxn modelId="{A05AC900-5851-492A-82B9-320AEB183AEB}" type="presOf" srcId="{57AA5921-C681-4CEF-9238-8A39B3D2DDCD}" destId="{7BFC3554-6B64-4948-BC14-4DEF0AEC1854}" srcOrd="0" destOrd="0" presId="urn:microsoft.com/office/officeart/2005/8/layout/hProcess9"/>
    <dgm:cxn modelId="{9B0341F7-4CCD-4F82-A580-FAEDDACE7906}" type="presParOf" srcId="{4611E167-51E7-4515-A0AE-9399F8A661CF}" destId="{4D088AFC-5A75-4F41-8AA3-F9706E90B853}" srcOrd="0" destOrd="0" presId="urn:microsoft.com/office/officeart/2005/8/layout/hProcess9"/>
    <dgm:cxn modelId="{9B190403-1183-4B5C-8205-50C801A4E3FF}" type="presParOf" srcId="{4611E167-51E7-4515-A0AE-9399F8A661CF}" destId="{0869ABC7-D6A6-4835-84C7-79455ED99E21}" srcOrd="1" destOrd="0" presId="urn:microsoft.com/office/officeart/2005/8/layout/hProcess9"/>
    <dgm:cxn modelId="{C8DA4AC1-A80F-48DB-BD6E-90E93AD45F94}" type="presParOf" srcId="{0869ABC7-D6A6-4835-84C7-79455ED99E21}" destId="{1CBE4E98-138E-4885-BD52-FD5B916E6CC5}" srcOrd="0" destOrd="0" presId="urn:microsoft.com/office/officeart/2005/8/layout/hProcess9"/>
    <dgm:cxn modelId="{235FC61A-7EA3-4131-A0A4-9016429C0EE8}" type="presParOf" srcId="{0869ABC7-D6A6-4835-84C7-79455ED99E21}" destId="{A6EC2141-E19F-46EC-8273-65761D51A6CE}" srcOrd="1" destOrd="0" presId="urn:microsoft.com/office/officeart/2005/8/layout/hProcess9"/>
    <dgm:cxn modelId="{7B9457DB-1DAE-40A6-8B30-5FB9B59BAC4F}" type="presParOf" srcId="{0869ABC7-D6A6-4835-84C7-79455ED99E21}" destId="{E33593D4-F5B7-4469-A088-E1C80BEEF2B6}" srcOrd="2" destOrd="0" presId="urn:microsoft.com/office/officeart/2005/8/layout/hProcess9"/>
    <dgm:cxn modelId="{85AD62F7-DA37-41D0-9397-69C7AB25BADF}" type="presParOf" srcId="{0869ABC7-D6A6-4835-84C7-79455ED99E21}" destId="{9A977218-4B5A-461F-82CC-1EA670F15F5A}" srcOrd="3" destOrd="0" presId="urn:microsoft.com/office/officeart/2005/8/layout/hProcess9"/>
    <dgm:cxn modelId="{324D96CD-B1B2-4453-B43F-66CF4BFBD485}" type="presParOf" srcId="{0869ABC7-D6A6-4835-84C7-79455ED99E21}" destId="{3A110654-1519-423F-80B2-B2B26ABC5162}" srcOrd="4" destOrd="0" presId="urn:microsoft.com/office/officeart/2005/8/layout/hProcess9"/>
    <dgm:cxn modelId="{072E421C-F6AE-48D4-9CDD-37827F0A0917}" type="presParOf" srcId="{0869ABC7-D6A6-4835-84C7-79455ED99E21}" destId="{40E5137A-7BCC-450C-A725-6B5AEBBFE66F}" srcOrd="5" destOrd="0" presId="urn:microsoft.com/office/officeart/2005/8/layout/hProcess9"/>
    <dgm:cxn modelId="{C9744956-5485-4AC2-8D28-8416B7983643}" type="presParOf" srcId="{0869ABC7-D6A6-4835-84C7-79455ED99E21}" destId="{D66F4126-567F-491A-9DFB-32CE28DE9807}" srcOrd="6" destOrd="0" presId="urn:microsoft.com/office/officeart/2005/8/layout/hProcess9"/>
    <dgm:cxn modelId="{86830780-0795-4872-B18F-11C3A325773E}" type="presParOf" srcId="{0869ABC7-D6A6-4835-84C7-79455ED99E21}" destId="{2237D7D6-3678-4B00-8BFF-4AB150300520}" srcOrd="7" destOrd="0" presId="urn:microsoft.com/office/officeart/2005/8/layout/hProcess9"/>
    <dgm:cxn modelId="{6EA6DD74-34E7-4330-B1A1-1CBBD8475644}" type="presParOf" srcId="{0869ABC7-D6A6-4835-84C7-79455ED99E21}" destId="{CF33B0B9-519E-43B4-B7FE-427C0617A4BF}" srcOrd="8" destOrd="0" presId="urn:microsoft.com/office/officeart/2005/8/layout/hProcess9"/>
    <dgm:cxn modelId="{7E01893B-E8F0-4292-9396-D5CF9B196E89}" type="presParOf" srcId="{0869ABC7-D6A6-4835-84C7-79455ED99E21}" destId="{91768248-0CFE-4440-8ED1-291205B962D5}" srcOrd="9" destOrd="0" presId="urn:microsoft.com/office/officeart/2005/8/layout/hProcess9"/>
    <dgm:cxn modelId="{B6352607-694F-47C9-8D83-922CB3F59AC6}" type="presParOf" srcId="{0869ABC7-D6A6-4835-84C7-79455ED99E21}" destId="{7BFC3554-6B64-4948-BC14-4DEF0AEC1854}" srcOrd="10" destOrd="0" presId="urn:microsoft.com/office/officeart/2005/8/layout/hProcess9"/>
    <dgm:cxn modelId="{D40588FB-7F95-4631-8A38-7E7ECA5DFDE4}" type="presParOf" srcId="{0869ABC7-D6A6-4835-84C7-79455ED99E21}" destId="{CD91B87E-52E9-4C20-A6CB-604739FBAD4F}" srcOrd="11" destOrd="0" presId="urn:microsoft.com/office/officeart/2005/8/layout/hProcess9"/>
    <dgm:cxn modelId="{8966AE12-D07A-4466-9F03-69AC906F40EC}" type="presParOf" srcId="{0869ABC7-D6A6-4835-84C7-79455ED99E21}" destId="{098EB283-8119-47F6-ABF1-0CECCDD5F1A2}" srcOrd="12" destOrd="0" presId="urn:microsoft.com/office/officeart/2005/8/layout/hProcess9"/>
    <dgm:cxn modelId="{B5157109-DA85-4C54-8DDD-3B6DC98F9896}" type="presParOf" srcId="{0869ABC7-D6A6-4835-84C7-79455ED99E21}" destId="{42049B61-E1F3-4CB8-85CB-ACAA6DF19E45}" srcOrd="13" destOrd="0" presId="urn:microsoft.com/office/officeart/2005/8/layout/hProcess9"/>
    <dgm:cxn modelId="{0885C009-F7B4-4F08-8914-FDD2E563E35E}" type="presParOf" srcId="{0869ABC7-D6A6-4835-84C7-79455ED99E21}" destId="{6FCDDA0B-5C8F-43D4-8EE9-6EABC85B489F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17C23-2B90-4C86-9465-66565DA808C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A656F98-67BF-4410-BFF7-CEEF019DB063}">
      <dgm:prSet phldrT="[Texto]" custT="1"/>
      <dgm:spPr/>
      <dgm:t>
        <a:bodyPr/>
        <a:lstStyle/>
        <a:p>
          <a:pPr algn="ctr"/>
          <a:r>
            <a:rPr lang="es-CR" sz="1600" b="1" dirty="0" smtClean="0"/>
            <a:t>Residencias</a:t>
          </a:r>
        </a:p>
        <a:p>
          <a:pPr algn="ctr"/>
          <a:r>
            <a:rPr lang="es-CR" sz="1600" b="1" dirty="0" smtClean="0"/>
            <a:t> Electrónica </a:t>
          </a:r>
        </a:p>
        <a:p>
          <a:pPr algn="ctr"/>
          <a:r>
            <a:rPr lang="es-CR" sz="1600" b="1" dirty="0" smtClean="0"/>
            <a:t>Seguridad</a:t>
          </a:r>
        </a:p>
        <a:p>
          <a:pPr algn="l"/>
          <a:r>
            <a:rPr lang="es-CR" sz="1600" b="0" dirty="0" smtClean="0"/>
            <a:t>Fechas estimadas</a:t>
          </a:r>
        </a:p>
        <a:p>
          <a:pPr algn="l"/>
          <a:r>
            <a:rPr lang="es-CR" sz="1600" dirty="0" smtClean="0"/>
            <a:t>Inicio: Julio 2014</a:t>
          </a:r>
        </a:p>
        <a:p>
          <a:pPr algn="l"/>
          <a:r>
            <a:rPr lang="es-CR" sz="1600" dirty="0" smtClean="0"/>
            <a:t>Finalización: Sep. 2015-Julio 2016 </a:t>
          </a:r>
        </a:p>
        <a:p>
          <a:pPr algn="ctr"/>
          <a:endParaRPr lang="es-CR" sz="1600" dirty="0"/>
        </a:p>
      </dgm:t>
    </dgm:pt>
    <dgm:pt modelId="{563259E1-766B-4209-A33F-9FBED2089183}" type="parTrans" cxnId="{104AB1B9-6AC2-4112-89D5-3267B10FBAF0}">
      <dgm:prSet/>
      <dgm:spPr/>
      <dgm:t>
        <a:bodyPr/>
        <a:lstStyle/>
        <a:p>
          <a:endParaRPr lang="es-CR"/>
        </a:p>
      </dgm:t>
    </dgm:pt>
    <dgm:pt modelId="{AE11E425-DD21-4075-A23D-4CBC289CC446}" type="sibTrans" cxnId="{104AB1B9-6AC2-4112-89D5-3267B10FBAF0}">
      <dgm:prSet/>
      <dgm:spPr/>
      <dgm:t>
        <a:bodyPr/>
        <a:lstStyle/>
        <a:p>
          <a:endParaRPr lang="es-CR"/>
        </a:p>
      </dgm:t>
    </dgm:pt>
    <dgm:pt modelId="{5845A737-F9BA-429E-8D2D-672425FF857E}">
      <dgm:prSet phldrT="[Texto]" custT="1"/>
      <dgm:spPr/>
      <dgm:t>
        <a:bodyPr/>
        <a:lstStyle/>
        <a:p>
          <a:pPr algn="ctr"/>
          <a:r>
            <a:rPr lang="es-CR" sz="1600" b="1" dirty="0" smtClean="0"/>
            <a:t>Sede Reg. San Carlos </a:t>
          </a:r>
        </a:p>
        <a:p>
          <a:pPr algn="ctr"/>
          <a:r>
            <a:rPr lang="es-CR" sz="1600" b="1" dirty="0" smtClean="0"/>
            <a:t>CA San José</a:t>
          </a:r>
        </a:p>
        <a:p>
          <a:pPr algn="ctr"/>
          <a:r>
            <a:rPr lang="es-CR" sz="1600" b="1" dirty="0" smtClean="0"/>
            <a:t>Diseño </a:t>
          </a:r>
          <a:r>
            <a:rPr lang="es-CR" sz="1600" b="1" dirty="0" err="1" smtClean="0"/>
            <a:t>Indust</a:t>
          </a:r>
          <a:r>
            <a:rPr lang="es-CR" sz="1600" b="1" dirty="0" smtClean="0"/>
            <a:t>.</a:t>
          </a:r>
          <a:endParaRPr lang="es-CR" sz="1600" b="1" dirty="0" smtClean="0"/>
        </a:p>
        <a:p>
          <a:pPr algn="l"/>
          <a:r>
            <a:rPr lang="es-CR" sz="1600" dirty="0" smtClean="0"/>
            <a:t>Fechas estimadas</a:t>
          </a:r>
        </a:p>
        <a:p>
          <a:pPr algn="l"/>
          <a:r>
            <a:rPr lang="es-CR" sz="1600" dirty="0" smtClean="0"/>
            <a:t>Inicio: Enero 2015</a:t>
          </a:r>
        </a:p>
        <a:p>
          <a:pPr algn="l"/>
          <a:r>
            <a:rPr lang="es-CR" sz="1600" dirty="0" smtClean="0"/>
            <a:t>Finalización: Sep. 2016</a:t>
          </a:r>
          <a:endParaRPr lang="es-CR" sz="1600" dirty="0"/>
        </a:p>
      </dgm:t>
    </dgm:pt>
    <dgm:pt modelId="{0821BB66-2172-4E49-B506-0B6FA2F83C82}" type="parTrans" cxnId="{E7E8F82A-E745-4D4C-9C41-928B913BBE3C}">
      <dgm:prSet/>
      <dgm:spPr/>
      <dgm:t>
        <a:bodyPr/>
        <a:lstStyle/>
        <a:p>
          <a:endParaRPr lang="es-CR"/>
        </a:p>
      </dgm:t>
    </dgm:pt>
    <dgm:pt modelId="{7BC1C55A-86A5-4878-9824-20DA506056B0}" type="sibTrans" cxnId="{E7E8F82A-E745-4D4C-9C41-928B913BBE3C}">
      <dgm:prSet/>
      <dgm:spPr/>
      <dgm:t>
        <a:bodyPr/>
        <a:lstStyle/>
        <a:p>
          <a:endParaRPr lang="es-CR"/>
        </a:p>
      </dgm:t>
    </dgm:pt>
    <dgm:pt modelId="{CC3A564A-42E8-4142-9323-B36C7C346D2E}">
      <dgm:prSet phldrT="[Texto]" custT="1"/>
      <dgm:spPr/>
      <dgm:t>
        <a:bodyPr/>
        <a:lstStyle/>
        <a:p>
          <a:pPr algn="ctr"/>
          <a:r>
            <a:rPr lang="es-CR" sz="1600" b="1" dirty="0" smtClean="0"/>
            <a:t>Comedor</a:t>
          </a:r>
        </a:p>
        <a:p>
          <a:pPr algn="ctr"/>
          <a:r>
            <a:rPr lang="es-CR" sz="1600" b="1" dirty="0" smtClean="0"/>
            <a:t>Biblioteca </a:t>
          </a:r>
        </a:p>
        <a:p>
          <a:pPr algn="ctr"/>
          <a:r>
            <a:rPr lang="es-CR" sz="1600" b="1" dirty="0" smtClean="0"/>
            <a:t>Química Ambiental</a:t>
          </a:r>
        </a:p>
        <a:p>
          <a:pPr algn="l"/>
          <a:r>
            <a:rPr lang="es-CR" sz="1600" dirty="0" smtClean="0"/>
            <a:t>Fechas estimadas</a:t>
          </a:r>
        </a:p>
        <a:p>
          <a:pPr algn="l"/>
          <a:r>
            <a:rPr lang="es-CR" sz="1600" dirty="0" smtClean="0"/>
            <a:t>Inicio: Enero 2016</a:t>
          </a:r>
        </a:p>
        <a:p>
          <a:pPr algn="l"/>
          <a:r>
            <a:rPr lang="es-CR" sz="1600" dirty="0" smtClean="0"/>
            <a:t>Finalización: Diciembre 2017</a:t>
          </a:r>
        </a:p>
        <a:p>
          <a:pPr algn="l"/>
          <a:endParaRPr lang="es-CR" sz="1500" dirty="0"/>
        </a:p>
      </dgm:t>
    </dgm:pt>
    <dgm:pt modelId="{1EBE545A-2BD3-4863-8767-A41425AA9013}" type="parTrans" cxnId="{DABC270C-35CD-4BA3-92F8-2762284F9F75}">
      <dgm:prSet/>
      <dgm:spPr/>
      <dgm:t>
        <a:bodyPr/>
        <a:lstStyle/>
        <a:p>
          <a:endParaRPr lang="es-CR"/>
        </a:p>
      </dgm:t>
    </dgm:pt>
    <dgm:pt modelId="{6E0F809C-744B-4E8E-9E9E-D5D2A256D566}" type="sibTrans" cxnId="{DABC270C-35CD-4BA3-92F8-2762284F9F75}">
      <dgm:prSet/>
      <dgm:spPr/>
      <dgm:t>
        <a:bodyPr/>
        <a:lstStyle/>
        <a:p>
          <a:endParaRPr lang="es-CR"/>
        </a:p>
      </dgm:t>
    </dgm:pt>
    <dgm:pt modelId="{C22A0FBC-9BF8-414A-9585-A523031A090B}" type="pres">
      <dgm:prSet presAssocID="{6C717C23-2B90-4C86-9465-66565DA808CC}" presName="CompostProcess" presStyleCnt="0">
        <dgm:presLayoutVars>
          <dgm:dir/>
          <dgm:resizeHandles val="exact"/>
        </dgm:presLayoutVars>
      </dgm:prSet>
      <dgm:spPr/>
    </dgm:pt>
    <dgm:pt modelId="{C1BF7AF5-9C61-4C59-8801-FEB635C6C586}" type="pres">
      <dgm:prSet presAssocID="{6C717C23-2B90-4C86-9465-66565DA808CC}" presName="arrow" presStyleLbl="bgShp" presStyleIdx="0" presStyleCnt="1"/>
      <dgm:spPr/>
    </dgm:pt>
    <dgm:pt modelId="{27632408-9F4A-48FA-AEE9-CB4CD390C6C8}" type="pres">
      <dgm:prSet presAssocID="{6C717C23-2B90-4C86-9465-66565DA808CC}" presName="linearProcess" presStyleCnt="0"/>
      <dgm:spPr/>
    </dgm:pt>
    <dgm:pt modelId="{EAC766C5-E024-4C52-9F91-AA4FCD78095C}" type="pres">
      <dgm:prSet presAssocID="{DA656F98-67BF-4410-BFF7-CEEF019DB06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04824B8-8B2A-43D5-BF60-A63200461A7F}" type="pres">
      <dgm:prSet presAssocID="{AE11E425-DD21-4075-A23D-4CBC289CC446}" presName="sibTrans" presStyleCnt="0"/>
      <dgm:spPr/>
    </dgm:pt>
    <dgm:pt modelId="{6FF19107-1284-4A45-8823-CA3A2C587475}" type="pres">
      <dgm:prSet presAssocID="{5845A737-F9BA-429E-8D2D-672425FF857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9470647-11FA-4E33-A9CB-0972D3F1F94F}" type="pres">
      <dgm:prSet presAssocID="{7BC1C55A-86A5-4878-9824-20DA506056B0}" presName="sibTrans" presStyleCnt="0"/>
      <dgm:spPr/>
    </dgm:pt>
    <dgm:pt modelId="{8FBEF116-FCA5-41DC-BD5D-744A3F7C627C}" type="pres">
      <dgm:prSet presAssocID="{CC3A564A-42E8-4142-9323-B36C7C346D2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DABC270C-35CD-4BA3-92F8-2762284F9F75}" srcId="{6C717C23-2B90-4C86-9465-66565DA808CC}" destId="{CC3A564A-42E8-4142-9323-B36C7C346D2E}" srcOrd="2" destOrd="0" parTransId="{1EBE545A-2BD3-4863-8767-A41425AA9013}" sibTransId="{6E0F809C-744B-4E8E-9E9E-D5D2A256D566}"/>
    <dgm:cxn modelId="{E7E8F82A-E745-4D4C-9C41-928B913BBE3C}" srcId="{6C717C23-2B90-4C86-9465-66565DA808CC}" destId="{5845A737-F9BA-429E-8D2D-672425FF857E}" srcOrd="1" destOrd="0" parTransId="{0821BB66-2172-4E49-B506-0B6FA2F83C82}" sibTransId="{7BC1C55A-86A5-4878-9824-20DA506056B0}"/>
    <dgm:cxn modelId="{B5F526A3-CE78-4875-A452-94B85DCDE4A6}" type="presOf" srcId="{CC3A564A-42E8-4142-9323-B36C7C346D2E}" destId="{8FBEF116-FCA5-41DC-BD5D-744A3F7C627C}" srcOrd="0" destOrd="0" presId="urn:microsoft.com/office/officeart/2005/8/layout/hProcess9"/>
    <dgm:cxn modelId="{6BBD3C60-6375-4A77-B4CD-804A5F5A2A97}" type="presOf" srcId="{5845A737-F9BA-429E-8D2D-672425FF857E}" destId="{6FF19107-1284-4A45-8823-CA3A2C587475}" srcOrd="0" destOrd="0" presId="urn:microsoft.com/office/officeart/2005/8/layout/hProcess9"/>
    <dgm:cxn modelId="{77B32999-4FA4-4A92-8FEF-F37CCAEC7100}" type="presOf" srcId="{DA656F98-67BF-4410-BFF7-CEEF019DB063}" destId="{EAC766C5-E024-4C52-9F91-AA4FCD78095C}" srcOrd="0" destOrd="0" presId="urn:microsoft.com/office/officeart/2005/8/layout/hProcess9"/>
    <dgm:cxn modelId="{104AB1B9-6AC2-4112-89D5-3267B10FBAF0}" srcId="{6C717C23-2B90-4C86-9465-66565DA808CC}" destId="{DA656F98-67BF-4410-BFF7-CEEF019DB063}" srcOrd="0" destOrd="0" parTransId="{563259E1-766B-4209-A33F-9FBED2089183}" sibTransId="{AE11E425-DD21-4075-A23D-4CBC289CC446}"/>
    <dgm:cxn modelId="{567EC4A3-BAC1-402C-A017-B353705C9B6E}" type="presOf" srcId="{6C717C23-2B90-4C86-9465-66565DA808CC}" destId="{C22A0FBC-9BF8-414A-9585-A523031A090B}" srcOrd="0" destOrd="0" presId="urn:microsoft.com/office/officeart/2005/8/layout/hProcess9"/>
    <dgm:cxn modelId="{87761B66-C605-4067-8129-FC79DEBBC822}" type="presParOf" srcId="{C22A0FBC-9BF8-414A-9585-A523031A090B}" destId="{C1BF7AF5-9C61-4C59-8801-FEB635C6C586}" srcOrd="0" destOrd="0" presId="urn:microsoft.com/office/officeart/2005/8/layout/hProcess9"/>
    <dgm:cxn modelId="{98F7DD05-06B4-4EAC-8168-7DBF05C0C7B7}" type="presParOf" srcId="{C22A0FBC-9BF8-414A-9585-A523031A090B}" destId="{27632408-9F4A-48FA-AEE9-CB4CD390C6C8}" srcOrd="1" destOrd="0" presId="urn:microsoft.com/office/officeart/2005/8/layout/hProcess9"/>
    <dgm:cxn modelId="{5AA135AA-6051-41E3-A557-9DB6654D5CBB}" type="presParOf" srcId="{27632408-9F4A-48FA-AEE9-CB4CD390C6C8}" destId="{EAC766C5-E024-4C52-9F91-AA4FCD78095C}" srcOrd="0" destOrd="0" presId="urn:microsoft.com/office/officeart/2005/8/layout/hProcess9"/>
    <dgm:cxn modelId="{2E84F2F7-7216-4E2F-9F33-743123D01A2D}" type="presParOf" srcId="{27632408-9F4A-48FA-AEE9-CB4CD390C6C8}" destId="{504824B8-8B2A-43D5-BF60-A63200461A7F}" srcOrd="1" destOrd="0" presId="urn:microsoft.com/office/officeart/2005/8/layout/hProcess9"/>
    <dgm:cxn modelId="{F0B985DC-3FFB-4E1F-AE55-037AE0833AA6}" type="presParOf" srcId="{27632408-9F4A-48FA-AEE9-CB4CD390C6C8}" destId="{6FF19107-1284-4A45-8823-CA3A2C587475}" srcOrd="2" destOrd="0" presId="urn:microsoft.com/office/officeart/2005/8/layout/hProcess9"/>
    <dgm:cxn modelId="{83CC3C14-EB90-46FD-B91D-6D2F80DFA31D}" type="presParOf" srcId="{27632408-9F4A-48FA-AEE9-CB4CD390C6C8}" destId="{D9470647-11FA-4E33-A9CB-0972D3F1F94F}" srcOrd="3" destOrd="0" presId="urn:microsoft.com/office/officeart/2005/8/layout/hProcess9"/>
    <dgm:cxn modelId="{24E7E0A7-EE1C-43A5-B7BA-7C6FE9149B8E}" type="presParOf" srcId="{27632408-9F4A-48FA-AEE9-CB4CD390C6C8}" destId="{8FBEF116-FCA5-41DC-BD5D-744A3F7C62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088AFC-5A75-4F41-8AA3-F9706E90B853}">
      <dsp:nvSpPr>
        <dsp:cNvPr id="0" name=""/>
        <dsp:cNvSpPr/>
      </dsp:nvSpPr>
      <dsp:spPr>
        <a:xfrm>
          <a:off x="672336" y="0"/>
          <a:ext cx="7619814" cy="511256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E4E98-138E-4885-BD52-FD5B916E6CC5}">
      <dsp:nvSpPr>
        <dsp:cNvPr id="0" name=""/>
        <dsp:cNvSpPr/>
      </dsp:nvSpPr>
      <dsp:spPr>
        <a:xfrm>
          <a:off x="3878" y="1533770"/>
          <a:ext cx="1009757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Idea del  subproyecto</a:t>
          </a:r>
          <a:endParaRPr lang="es-CR" sz="1200" kern="1200" dirty="0"/>
        </a:p>
      </dsp:txBody>
      <dsp:txXfrm>
        <a:off x="3878" y="1533770"/>
        <a:ext cx="1009757" cy="2045027"/>
      </dsp:txXfrm>
    </dsp:sp>
    <dsp:sp modelId="{E33593D4-F5B7-4469-A088-E1C80BEEF2B6}">
      <dsp:nvSpPr>
        <dsp:cNvPr id="0" name=""/>
        <dsp:cNvSpPr/>
      </dsp:nvSpPr>
      <dsp:spPr>
        <a:xfrm>
          <a:off x="1156769" y="1533770"/>
          <a:ext cx="948781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Unificación de necesidades con los futuros usuarios</a:t>
          </a:r>
          <a:endParaRPr lang="es-CR" sz="1200" kern="1200" dirty="0"/>
        </a:p>
      </dsp:txBody>
      <dsp:txXfrm>
        <a:off x="1156769" y="1533770"/>
        <a:ext cx="948781" cy="2045027"/>
      </dsp:txXfrm>
    </dsp:sp>
    <dsp:sp modelId="{3A110654-1519-423F-80B2-B2B26ABC5162}">
      <dsp:nvSpPr>
        <dsp:cNvPr id="0" name=""/>
        <dsp:cNvSpPr/>
      </dsp:nvSpPr>
      <dsp:spPr>
        <a:xfrm>
          <a:off x="2248685" y="1533770"/>
          <a:ext cx="1124733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Generación de anteproyecto</a:t>
          </a:r>
          <a:endParaRPr lang="es-CR" sz="1200" kern="1200" dirty="0"/>
        </a:p>
      </dsp:txBody>
      <dsp:txXfrm>
        <a:off x="2248685" y="1533770"/>
        <a:ext cx="1124733" cy="2045027"/>
      </dsp:txXfrm>
    </dsp:sp>
    <dsp:sp modelId="{D66F4126-567F-491A-9DFB-32CE28DE9807}">
      <dsp:nvSpPr>
        <dsp:cNvPr id="0" name=""/>
        <dsp:cNvSpPr/>
      </dsp:nvSpPr>
      <dsp:spPr>
        <a:xfrm>
          <a:off x="3516553" y="1533770"/>
          <a:ext cx="858804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Gestión de la Viabilidad Ambiental SETENA y Plan de Gestión Ambiental</a:t>
          </a:r>
          <a:endParaRPr lang="es-CR" sz="1200" kern="1200" dirty="0"/>
        </a:p>
      </dsp:txBody>
      <dsp:txXfrm>
        <a:off x="3516553" y="1533770"/>
        <a:ext cx="858804" cy="2045027"/>
      </dsp:txXfrm>
    </dsp:sp>
    <dsp:sp modelId="{CF33B0B9-519E-43B4-B7FE-427C0617A4BF}">
      <dsp:nvSpPr>
        <dsp:cNvPr id="0" name=""/>
        <dsp:cNvSpPr/>
      </dsp:nvSpPr>
      <dsp:spPr>
        <a:xfrm>
          <a:off x="4518492" y="1533770"/>
          <a:ext cx="1053788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Generación  de Licitación con Condiciones Generales  y Especificaciones Técnicas</a:t>
          </a:r>
          <a:endParaRPr lang="es-CR" sz="1200" kern="1200" dirty="0"/>
        </a:p>
      </dsp:txBody>
      <dsp:txXfrm>
        <a:off x="4518492" y="1533770"/>
        <a:ext cx="1053788" cy="2045027"/>
      </dsp:txXfrm>
    </dsp:sp>
    <dsp:sp modelId="{7BFC3554-6B64-4948-BC14-4DEF0AEC1854}">
      <dsp:nvSpPr>
        <dsp:cNvPr id="0" name=""/>
        <dsp:cNvSpPr/>
      </dsp:nvSpPr>
      <dsp:spPr>
        <a:xfrm>
          <a:off x="5715414" y="1533770"/>
          <a:ext cx="1014016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Presentación del subproyecto “No objeción” del BM</a:t>
          </a:r>
          <a:endParaRPr lang="es-CR" sz="1200" kern="1200" dirty="0"/>
        </a:p>
      </dsp:txBody>
      <dsp:txXfrm>
        <a:off x="5715414" y="1533770"/>
        <a:ext cx="1014016" cy="2045027"/>
      </dsp:txXfrm>
    </dsp:sp>
    <dsp:sp modelId="{098EB283-8119-47F6-ABF1-0CECCDD5F1A2}">
      <dsp:nvSpPr>
        <dsp:cNvPr id="0" name=""/>
        <dsp:cNvSpPr/>
      </dsp:nvSpPr>
      <dsp:spPr>
        <a:xfrm>
          <a:off x="6872565" y="1533770"/>
          <a:ext cx="1086104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Proceso licitatorio y adjudicación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Permisos de Construcción </a:t>
          </a:r>
          <a:endParaRPr lang="es-CR" sz="1200" kern="1200" dirty="0"/>
        </a:p>
      </dsp:txBody>
      <dsp:txXfrm>
        <a:off x="6872565" y="1533770"/>
        <a:ext cx="1086104" cy="2045027"/>
      </dsp:txXfrm>
    </dsp:sp>
    <dsp:sp modelId="{6FCDDA0B-5C8F-43D4-8EE9-6EABC85B489F}">
      <dsp:nvSpPr>
        <dsp:cNvPr id="0" name=""/>
        <dsp:cNvSpPr/>
      </dsp:nvSpPr>
      <dsp:spPr>
        <a:xfrm>
          <a:off x="8101804" y="1533770"/>
          <a:ext cx="858804" cy="2045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200" kern="1200" dirty="0" smtClean="0"/>
            <a:t>Inicio de obra y recepción de la misma</a:t>
          </a:r>
          <a:endParaRPr lang="es-CR" sz="1200" kern="1200" dirty="0"/>
        </a:p>
      </dsp:txBody>
      <dsp:txXfrm>
        <a:off x="8101804" y="1533770"/>
        <a:ext cx="858804" cy="20450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BF7AF5-9C61-4C59-8801-FEB635C6C586}">
      <dsp:nvSpPr>
        <dsp:cNvPr id="0" name=""/>
        <dsp:cNvSpPr/>
      </dsp:nvSpPr>
      <dsp:spPr>
        <a:xfrm>
          <a:off x="617219" y="0"/>
          <a:ext cx="6995160" cy="587727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766C5-E024-4C52-9F91-AA4FCD78095C}">
      <dsp:nvSpPr>
        <dsp:cNvPr id="0" name=""/>
        <dsp:cNvSpPr/>
      </dsp:nvSpPr>
      <dsp:spPr>
        <a:xfrm>
          <a:off x="452" y="1763181"/>
          <a:ext cx="2525639" cy="2350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Residencias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 Electrónica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Seguridad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0" kern="1200" dirty="0" smtClean="0"/>
            <a:t>Fechas estimadas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Inicio: Julio 2014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Finalización: Sep. 2015-Julio 2016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600" kern="1200" dirty="0"/>
        </a:p>
      </dsp:txBody>
      <dsp:txXfrm>
        <a:off x="452" y="1763181"/>
        <a:ext cx="2525639" cy="2350908"/>
      </dsp:txXfrm>
    </dsp:sp>
    <dsp:sp modelId="{6FF19107-1284-4A45-8823-CA3A2C587475}">
      <dsp:nvSpPr>
        <dsp:cNvPr id="0" name=""/>
        <dsp:cNvSpPr/>
      </dsp:nvSpPr>
      <dsp:spPr>
        <a:xfrm>
          <a:off x="2851980" y="1763181"/>
          <a:ext cx="2525639" cy="2350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Sede Reg. San Carlos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CA San José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Diseño </a:t>
          </a:r>
          <a:r>
            <a:rPr lang="es-CR" sz="1600" b="1" kern="1200" dirty="0" err="1" smtClean="0"/>
            <a:t>Indust</a:t>
          </a:r>
          <a:r>
            <a:rPr lang="es-CR" sz="1600" b="1" kern="1200" dirty="0" smtClean="0"/>
            <a:t>.</a:t>
          </a:r>
          <a:endParaRPr lang="es-CR" sz="16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Fechas estimadas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Inicio: Enero 2015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Finalización: Sep. 2016</a:t>
          </a:r>
          <a:endParaRPr lang="es-CR" sz="1600" kern="1200" dirty="0"/>
        </a:p>
      </dsp:txBody>
      <dsp:txXfrm>
        <a:off x="2851980" y="1763181"/>
        <a:ext cx="2525639" cy="2350908"/>
      </dsp:txXfrm>
    </dsp:sp>
    <dsp:sp modelId="{8FBEF116-FCA5-41DC-BD5D-744A3F7C627C}">
      <dsp:nvSpPr>
        <dsp:cNvPr id="0" name=""/>
        <dsp:cNvSpPr/>
      </dsp:nvSpPr>
      <dsp:spPr>
        <a:xfrm>
          <a:off x="5703508" y="1763181"/>
          <a:ext cx="2525639" cy="23509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Comedor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Biblioteca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Química Ambiental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Fechas estimadas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Inicio: Enero 2016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kern="1200" dirty="0" smtClean="0"/>
            <a:t>Finalización: Diciembre 2017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 dirty="0"/>
        </a:p>
      </dsp:txBody>
      <dsp:txXfrm>
        <a:off x="5703508" y="1763181"/>
        <a:ext cx="2525639" cy="2350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4275-0BE9-484F-ACDD-1E927C2DB745}" type="datetimeFigureOut">
              <a:rPr lang="es-CR" smtClean="0"/>
              <a:pPr/>
              <a:t>22/01/2014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8A9D7-2478-4AFC-8180-F8AF212824FA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2160239"/>
          </a:xfrm>
        </p:spPr>
        <p:txBody>
          <a:bodyPr>
            <a:noAutofit/>
          </a:bodyPr>
          <a:lstStyle/>
          <a:p>
            <a:r>
              <a:rPr lang="es-CR" sz="3600" dirty="0" smtClean="0"/>
              <a:t>Salvaguarda Ambiental TEC-BM</a:t>
            </a:r>
            <a:br>
              <a:rPr lang="es-CR" sz="3600" dirty="0" smtClean="0"/>
            </a:br>
            <a:r>
              <a:rPr lang="es-CR" sz="3600" dirty="0" smtClean="0"/>
              <a:t>Unidad de Coordinación del Proyecto Institucional (UCPI)</a:t>
            </a:r>
            <a:endParaRPr lang="es-CR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8032" y="3501008"/>
            <a:ext cx="8820472" cy="3284984"/>
          </a:xfrm>
        </p:spPr>
        <p:txBody>
          <a:bodyPr>
            <a:noAutofit/>
          </a:bodyPr>
          <a:lstStyle/>
          <a:p>
            <a:r>
              <a:rPr lang="es-CR" dirty="0" smtClean="0"/>
              <a:t>Proyecto de Mejoramiento Institucional TEC-BM</a:t>
            </a:r>
          </a:p>
          <a:p>
            <a:endParaRPr lang="es-CR" dirty="0" smtClean="0"/>
          </a:p>
          <a:p>
            <a:r>
              <a:rPr lang="es-CR" sz="2400" dirty="0" smtClean="0"/>
              <a:t>Lic. David G. Benavides Ramírez, Responsable de la Gestión Ambiental-RGA TEC</a:t>
            </a:r>
          </a:p>
          <a:p>
            <a:endParaRPr lang="es-CR" sz="2400" dirty="0" smtClean="0"/>
          </a:p>
          <a:p>
            <a:r>
              <a:rPr lang="es-MX" sz="2400" dirty="0" smtClean="0"/>
              <a:t>Ing. Gabriela Hernández Gómez, Encargada en Salud Ocupacional TEC</a:t>
            </a:r>
          </a:p>
          <a:p>
            <a:r>
              <a:rPr lang="es-CR" dirty="0" smtClean="0"/>
              <a:t> </a:t>
            </a:r>
            <a:endParaRPr lang="es-CR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4664"/>
            <a:ext cx="39909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l_fi" descr="http://www.accionverde.com/wp-content/uploads/2009/04/logo-banco-mundi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961248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2008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s-CR" b="1" dirty="0" smtClean="0"/>
              <a:t>ETAS Contratistas: Área Social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720080"/>
            <a:ext cx="8856984" cy="6237312"/>
          </a:xfrm>
        </p:spPr>
        <p:txBody>
          <a:bodyPr>
            <a:noAutofit/>
          </a:bodyPr>
          <a:lstStyle/>
          <a:p>
            <a:pPr algn="just"/>
            <a:r>
              <a:rPr lang="es-ES_tradnl" sz="1700" dirty="0" smtClean="0"/>
              <a:t>No se permiten </a:t>
            </a:r>
            <a:r>
              <a:rPr lang="es-ES_tradnl" sz="1700" u="sng" dirty="0" smtClean="0"/>
              <a:t>campamentos</a:t>
            </a:r>
            <a:r>
              <a:rPr lang="es-ES_tradnl" sz="1700" dirty="0" smtClean="0"/>
              <a:t> dentro de las instalaciones del campus o sede regional. El contratista deberá resolver sus necesidades de alojamiento y alimentación de los empleados.</a:t>
            </a:r>
          </a:p>
          <a:p>
            <a:pPr algn="just"/>
            <a:endParaRPr lang="es-ES_tradnl" sz="1700" dirty="0" smtClean="0"/>
          </a:p>
          <a:p>
            <a:pPr lvl="0" algn="just"/>
            <a:r>
              <a:rPr lang="es-ES_tradnl" sz="1700" u="sng" dirty="0" smtClean="0"/>
              <a:t>Acceso a viviendas y negocios </a:t>
            </a:r>
            <a:r>
              <a:rPr lang="es-ES_tradnl" sz="1700" dirty="0" smtClean="0"/>
              <a:t>deben ser garantizados tanto durante la construcción como para las fases operacionales. Cualquier restricción o limitación a la accesibilidad a propiedades deberá ser correctamente mitigada o compensada.</a:t>
            </a:r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 En ningún  momento las obras causarán </a:t>
            </a:r>
            <a:r>
              <a:rPr lang="es-ES_tradnl" sz="1700" u="sng" dirty="0" smtClean="0"/>
              <a:t>impactos permanentes a vecinos </a:t>
            </a:r>
            <a:r>
              <a:rPr lang="es-ES_tradnl" sz="1700" dirty="0" smtClean="0"/>
              <a:t>en sus accesos, visibilidad previa, afectación de bienes  privados (jardines, tapias, cercas, etc.) o públicos (aceras, postes, alcantarillas, etc.). En caso que se causen, el contratista deberá reponerlos de forma integral. </a:t>
            </a:r>
          </a:p>
          <a:p>
            <a:pPr lvl="0" algn="just"/>
            <a:endParaRPr lang="es-ES_tradnl" sz="1700" dirty="0" smtClean="0"/>
          </a:p>
          <a:p>
            <a:pPr algn="just"/>
            <a:r>
              <a:rPr lang="es-ES_tradnl" sz="1700" dirty="0" smtClean="0"/>
              <a:t>Para </a:t>
            </a:r>
            <a:r>
              <a:rPr lang="es-ES_tradnl" sz="1700" u="sng" dirty="0" smtClean="0"/>
              <a:t>minimizar la afectación </a:t>
            </a:r>
            <a:r>
              <a:rPr lang="es-ES_tradnl" sz="1700" dirty="0" smtClean="0"/>
              <a:t>a la población estudiantil, las actividades de construcción deben seguir estrictamente los lineamientos estipulados en este pliego y el Plan de Gestión Ambiental de la obra, así como de las acciones definidas por SETENA, para evitar molestias a estos grupos. </a:t>
            </a:r>
            <a:endParaRPr lang="es-CR" sz="1700" dirty="0" smtClean="0"/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Los </a:t>
            </a:r>
            <a:r>
              <a:rPr lang="es-ES_tradnl" sz="1700" u="sng" dirty="0" smtClean="0"/>
              <a:t>horarios de construcción y las horas de interrupción </a:t>
            </a:r>
            <a:r>
              <a:rPr lang="es-ES_tradnl" sz="1700" dirty="0" smtClean="0"/>
              <a:t>necesaria de los servicios públicos (electricidad, agua y teléfono) deben ser informados a la población estudiantil, profesores y personal administrativo, por lo que el contratista debe avisar al RGA con anticipación para hacer el comunicado, siguiendo el Plan de Comunicación, Participación y Consulta descrito en secciones más adelante.</a:t>
            </a:r>
            <a:endParaRPr lang="es-CR" sz="1700" dirty="0" smtClean="0"/>
          </a:p>
          <a:p>
            <a:pPr algn="just"/>
            <a:endParaRPr lang="es-CR" sz="1700" dirty="0" smtClean="0"/>
          </a:p>
          <a:p>
            <a:endParaRPr lang="es-C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es-CR" sz="3200" b="1" dirty="0" smtClean="0"/>
              <a:t>ETAS Contratistas: Área Salud Ocupacional</a:t>
            </a:r>
            <a:endParaRPr lang="es-C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836712"/>
            <a:ext cx="8830816" cy="5760640"/>
          </a:xfrm>
        </p:spPr>
        <p:txBody>
          <a:bodyPr>
            <a:noAutofit/>
          </a:bodyPr>
          <a:lstStyle/>
          <a:p>
            <a:pPr algn="just"/>
            <a:r>
              <a:rPr lang="es-ES_tradnl" sz="1700" dirty="0" smtClean="0"/>
              <a:t>El  contratista deberá disponer y  mantener  el  equipo,  el  lugar de trabajo  y organizar  las labores   de  manera  que  se  </a:t>
            </a:r>
            <a:r>
              <a:rPr lang="es-ES_tradnl" sz="1700" u="sng" dirty="0" smtClean="0"/>
              <a:t>proteja a sus trabajadores, al personal del ITCR y a los visitantes</a:t>
            </a:r>
            <a:r>
              <a:rPr lang="es-ES_tradnl" sz="1700" dirty="0" smtClean="0"/>
              <a:t> en la mayor medida posible contra  los  riesgos de accidentes y los daños a la salud.</a:t>
            </a:r>
            <a:endParaRPr lang="es-CR" sz="1700" dirty="0" smtClean="0"/>
          </a:p>
          <a:p>
            <a:pPr lvl="0" algn="just"/>
            <a:endParaRPr lang="es-ES_tradnl" sz="1700" dirty="0" smtClean="0"/>
          </a:p>
          <a:p>
            <a:pPr lvl="0" algn="just"/>
            <a:r>
              <a:rPr lang="es-ES_tradnl" sz="1700" dirty="0" smtClean="0"/>
              <a:t>El contratista debe hacer </a:t>
            </a:r>
            <a:r>
              <a:rPr lang="es-ES_tradnl" sz="1700" u="sng" dirty="0" smtClean="0"/>
              <a:t>uso eficiente y responsable</a:t>
            </a:r>
            <a:r>
              <a:rPr lang="es-ES_tradnl" sz="1700" dirty="0" smtClean="0"/>
              <a:t> de la  energía eléctrica, siguiendo las normas de salud ocupacional. </a:t>
            </a:r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 El </a:t>
            </a:r>
            <a:r>
              <a:rPr lang="es-ES_tradnl" sz="1700" u="sng" dirty="0" smtClean="0"/>
              <a:t>cruce seguro de peatones y bicicletas</a:t>
            </a:r>
            <a:r>
              <a:rPr lang="es-ES_tradnl" sz="1700" dirty="0" smtClean="0"/>
              <a:t> debe ser considerado en el proceso de construcción de la obra.</a:t>
            </a:r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El contratista no deberá emplear a trabajadores con impedimentos físicos  o mentales  en labores  en  las  que  se   puedan  poner en </a:t>
            </a:r>
            <a:r>
              <a:rPr lang="es-ES_tradnl" sz="1700" u="sng" dirty="0" smtClean="0"/>
              <a:t>peligro la seguridad de terceros</a:t>
            </a:r>
            <a:r>
              <a:rPr lang="es-ES_tradnl" sz="1700" dirty="0" smtClean="0"/>
              <a:t>.</a:t>
            </a:r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El contratista deberá asegurarse de que todos sus trabajadores estén bien informados de los riesgos que entrañan sus respectivas labores y de las </a:t>
            </a:r>
            <a:r>
              <a:rPr lang="es-ES_tradnl" sz="1700" u="sng" dirty="0" smtClean="0"/>
              <a:t>precauciones que deben tomar para evitar accidentes o daños a la salud</a:t>
            </a:r>
            <a:r>
              <a:rPr lang="es-ES_tradnl" sz="1700" dirty="0" smtClean="0"/>
              <a:t>.</a:t>
            </a:r>
          </a:p>
          <a:p>
            <a:pPr lvl="0" algn="just"/>
            <a:endParaRPr lang="es-CR" sz="1700" dirty="0" smtClean="0"/>
          </a:p>
          <a:p>
            <a:pPr lvl="0" algn="just"/>
            <a:r>
              <a:rPr lang="es-ES_tradnl" sz="1700" dirty="0" smtClean="0"/>
              <a:t>El contratista designará a una </a:t>
            </a:r>
            <a:r>
              <a:rPr lang="es-ES_tradnl" sz="1700" u="sng" dirty="0" smtClean="0"/>
              <a:t>persona competente de su organización en Salud Ocupacional</a:t>
            </a:r>
            <a:r>
              <a:rPr lang="es-ES_tradnl" sz="1700" dirty="0" smtClean="0"/>
              <a:t> para que se haga cargo de la prevención de accidentes en la obra a tiempo completo. El nombre y puesto de la persona elegida serán notificados al inspector por el contratista. </a:t>
            </a:r>
            <a:endParaRPr lang="es-CR" sz="1700" dirty="0" smtClean="0"/>
          </a:p>
          <a:p>
            <a:endParaRPr lang="es-CR" sz="1700" dirty="0" smtClean="0"/>
          </a:p>
          <a:p>
            <a:endParaRPr lang="es-C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CR" b="1" dirty="0" smtClean="0"/>
              <a:t>Herramientas de las ETAS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6048672"/>
          </a:xfrm>
        </p:spPr>
        <p:txBody>
          <a:bodyPr>
            <a:normAutofit fontScale="40000" lnSpcReduction="20000"/>
          </a:bodyPr>
          <a:lstStyle/>
          <a:p>
            <a:pPr lvl="0" algn="just"/>
            <a:r>
              <a:rPr lang="es-ES_tradnl" sz="4000" dirty="0" smtClean="0"/>
              <a:t>Llenado de los registros con información referente a la materia ambiental y salud ocupacional de la obra: 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Acta Ambiental de Inicio de Obra (AAIO)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Fichas de Supervisión y Monitoreo Ambiental (FSMA)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1: SEGURIDAD LABORAL Y PREVENCIÓN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2: COMUNICACIÓN Y PARTICIPACIÓN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3: MANEJO DE RESIDUOS SÓLIDOS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4: PRESERVACION DEL PATRIMONIO ARQUEOLÓGICO Y PALEONTOLÓGICO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5: SALUD Y SEGURIDAD LABORAL</a:t>
            </a:r>
            <a:endParaRPr lang="es-CR" sz="4000" dirty="0" smtClean="0"/>
          </a:p>
          <a:p>
            <a:pPr lvl="2" algn="just"/>
            <a:r>
              <a:rPr lang="es-ES_tradnl" sz="4000" dirty="0" smtClean="0"/>
              <a:t>FSMA 6: PREVENCIÓN DE LA CONTAMINACIÓN DE AGUA Y SUELOS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Reporte Ambiental Final (RAF) llenado conjuntamente con el RGA de la UCPI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Medición Calidad del Aire y Ruido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Asegurar la implementación y efectividad de Mecanismos de Resolución de Reclamos y Conflictos que se designen para el proyecto</a:t>
            </a:r>
            <a:endParaRPr lang="es-CR" sz="4000" dirty="0" smtClean="0"/>
          </a:p>
          <a:p>
            <a:pPr lvl="1" algn="just"/>
            <a:r>
              <a:rPr lang="es-ES_tradnl" sz="4000" dirty="0" smtClean="0"/>
              <a:t>Mantener registro de las quejas, reclamos que lleguen y se den solución de acuerdo al tiempo que indique el RGA y el inspector.</a:t>
            </a:r>
            <a:endParaRPr lang="es-CR" sz="4000" dirty="0" smtClean="0"/>
          </a:p>
          <a:p>
            <a:pPr lvl="0" algn="just"/>
            <a:r>
              <a:rPr lang="es-ES_tradnl" sz="4000" dirty="0" smtClean="0"/>
              <a:t>Manejo de aguas servidas para la fase de construcción</a:t>
            </a:r>
            <a:endParaRPr lang="es-CR" sz="4000" dirty="0" smtClean="0"/>
          </a:p>
          <a:p>
            <a:pPr algn="just"/>
            <a:r>
              <a:rPr lang="es-ES_tradnl" sz="4000" dirty="0" smtClean="0"/>
              <a:t>Preparación de plan y materiales para el Plan de Inducción Ambiental a los obreros</a:t>
            </a:r>
            <a:endParaRPr lang="es-CR" sz="4000" dirty="0" smtClean="0"/>
          </a:p>
          <a:p>
            <a:pPr lvl="0" algn="just"/>
            <a:r>
              <a:rPr lang="es-ES_tradnl" sz="4000" dirty="0" smtClean="0"/>
              <a:t>Programa de Manejo de Residuos-Manejo de Aguas Residuales-Programa de Control de Erosión-Programa de Seguridad Ocupacional-Programa de Control de Accidentes a terceros y afectación de bienes públicos-Programa de Control de Ruido-Plan de Control de emisiones al aire y polvo-Programa para la prevención de afectación de recursos culturales, arqueológicos-Programa de Conservación y Restauración Ambiental -Plan de Comunicación-Mecanismo para atención de reclamos -Plan de Contingencias</a:t>
            </a:r>
            <a:endParaRPr lang="es-CR" sz="4000" dirty="0" smtClean="0"/>
          </a:p>
          <a:p>
            <a:pPr algn="just"/>
            <a:r>
              <a:rPr lang="es-ES_tradnl" sz="4000" dirty="0" smtClean="0"/>
              <a:t>Sanciones</a:t>
            </a:r>
            <a:endParaRPr lang="es-CR" sz="4000" dirty="0" smtClean="0"/>
          </a:p>
          <a:p>
            <a:pPr algn="just"/>
            <a:r>
              <a:rPr lang="es-CR" sz="4000" dirty="0" smtClean="0"/>
              <a:t>Especificaciones de Salud Ocupacional</a:t>
            </a:r>
          </a:p>
          <a:p>
            <a:pPr lvl="0" algn="just"/>
            <a:endParaRPr lang="es-CR" sz="3800" dirty="0" smtClean="0"/>
          </a:p>
          <a:p>
            <a:pPr algn="just"/>
            <a:endParaRPr lang="es-CR" sz="3800" dirty="0" smtClean="0"/>
          </a:p>
          <a:p>
            <a:pPr lvl="0" algn="just"/>
            <a:endParaRPr lang="es-CR" dirty="0" smtClean="0"/>
          </a:p>
          <a:p>
            <a:pPr algn="just"/>
            <a:endParaRPr lang="es-CR" dirty="0" smtClean="0"/>
          </a:p>
          <a:p>
            <a:pPr lvl="0" algn="just"/>
            <a:endParaRPr lang="es-CR" dirty="0" smtClean="0"/>
          </a:p>
          <a:p>
            <a:pPr algn="just"/>
            <a:endParaRPr lang="es-ES_tradnl" b="1" dirty="0" smtClean="0"/>
          </a:p>
          <a:p>
            <a:pPr algn="just"/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2800" dirty="0" smtClean="0"/>
              <a:t>Proyectos con viabilidad ambiental SETENA en TEC Cartago 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1520" y="4005064"/>
            <a:ext cx="8229600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Proyectos restantes</a:t>
            </a:r>
            <a:r>
              <a:rPr kumimoji="0" lang="es-C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con</a:t>
            </a:r>
            <a:r>
              <a:rPr kumimoji="0" lang="es-C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viabilidad</a:t>
            </a:r>
            <a:r>
              <a:rPr kumimoji="0" lang="es-C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ambiental SETENA pendiente</a:t>
            </a:r>
            <a:r>
              <a:rPr kumimoji="0" lang="es-C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 TEC Cartago </a:t>
            </a:r>
            <a:endParaRPr kumimoji="0" lang="es-C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23528" y="1484784"/>
          <a:ext cx="8291896" cy="2233368"/>
        </p:xfrm>
        <a:graphic>
          <a:graphicData uri="http://schemas.openxmlformats.org/drawingml/2006/table">
            <a:tbl>
              <a:tblPr/>
              <a:tblGrid>
                <a:gridCol w="1169749"/>
                <a:gridCol w="2382203"/>
                <a:gridCol w="2464073"/>
                <a:gridCol w="2275871"/>
              </a:tblGrid>
              <a:tr h="550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CAMPUS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Proyecto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Resolución No.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ÁREA CONSTRUCCIÓN m</a:t>
                      </a:r>
                      <a:r>
                        <a:rPr lang="es-CR" sz="1600" b="1" baseline="30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ESCUELA DE SEGURIDAD LABORAL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1175-2013-SETENA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1.838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EDIFICIO ESCUELA ELECTRÓNICA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1738-2012-SETENA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7.564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EDIFICIO RESIDENCIAS ESTUDIANTILES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0111-2013-SETENA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6.562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338" marR="42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s-C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835696" y="5013176"/>
          <a:ext cx="5862827" cy="1682496"/>
        </p:xfrm>
        <a:graphic>
          <a:graphicData uri="http://schemas.openxmlformats.org/drawingml/2006/table">
            <a:tbl>
              <a:tblPr/>
              <a:tblGrid>
                <a:gridCol w="931608"/>
                <a:gridCol w="2651125"/>
                <a:gridCol w="2280094"/>
              </a:tblGrid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CAMPUS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PROYECTO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ÁREA CONSTRUCCIÓN m</a:t>
                      </a:r>
                      <a:r>
                        <a:rPr lang="es-CR" sz="1600" b="1" baseline="30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/>
                      </a:r>
                      <a:b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es-CR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ESTIMADA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NÚCLEO DISEÑO INDUSTRIAL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1200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COMEDOR ESTUDIANTIL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1458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AMPLIACIÓN BIBLIOTECA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1000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CARTAGO</a:t>
                      </a:r>
                      <a:endParaRPr lang="es-CR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NÚCLEO QUÍMICA AMBIENTAL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R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3250</a:t>
                      </a:r>
                      <a:endParaRPr lang="es-C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CR" sz="3600" dirty="0" smtClean="0"/>
              <a:t>Proyectos restantes con viabilidad ambiental SETENA pendiente Sedes regionales del TEC </a:t>
            </a:r>
            <a:r>
              <a:rPr lang="es-CR" dirty="0" smtClean="0"/>
              <a:t/>
            </a:r>
            <a:br>
              <a:rPr lang="es-CR" dirty="0" smtClean="0"/>
            </a:br>
            <a:endParaRPr lang="es-CR" dirty="0"/>
          </a:p>
        </p:txBody>
      </p:sp>
      <p:graphicFrame>
        <p:nvGraphicFramePr>
          <p:cNvPr id="24" name="23 Tabla"/>
          <p:cNvGraphicFramePr>
            <a:graphicFrameLocks noGrp="1"/>
          </p:cNvGraphicFramePr>
          <p:nvPr/>
        </p:nvGraphicFramePr>
        <p:xfrm>
          <a:off x="1331640" y="1484784"/>
          <a:ext cx="6480720" cy="3407109"/>
        </p:xfrm>
        <a:graphic>
          <a:graphicData uri="http://schemas.openxmlformats.org/drawingml/2006/table">
            <a:tbl>
              <a:tblPr/>
              <a:tblGrid>
                <a:gridCol w="1428373"/>
                <a:gridCol w="1215648"/>
                <a:gridCol w="2900595"/>
                <a:gridCol w="936104"/>
              </a:tblGrid>
              <a:tr h="576064">
                <a:tc>
                  <a:txBody>
                    <a:bodyPr/>
                    <a:lstStyle/>
                    <a:p>
                      <a:r>
                        <a:rPr lang="es-CR" sz="1600" dirty="0" smtClean="0">
                          <a:latin typeface="Times New Roman"/>
                        </a:rPr>
                        <a:t>Proyecto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CR" sz="1600" dirty="0" smtClean="0">
                          <a:solidFill>
                            <a:srgbClr val="000000"/>
                          </a:solidFill>
                          <a:latin typeface="Lucida Grande"/>
                          <a:ea typeface="ヒラギノ角ゴ Pro W3"/>
                          <a:cs typeface="Times New Roman"/>
                        </a:rPr>
                        <a:t>Sede</a:t>
                      </a:r>
                      <a:endParaRPr lang="es-CR" sz="1600" dirty="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CR" sz="1600" dirty="0" smtClean="0">
                          <a:solidFill>
                            <a:srgbClr val="000000"/>
                          </a:solidFill>
                          <a:latin typeface="Lucida Grande"/>
                          <a:ea typeface="ヒラギノ角ゴ Pro W3"/>
                          <a:cs typeface="Times New Roman"/>
                        </a:rPr>
                        <a:t>Descripción</a:t>
                      </a:r>
                      <a:endParaRPr lang="es-CR" sz="1600" dirty="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sz="1600" dirty="0" smtClean="0">
                          <a:latin typeface="Times New Roman"/>
                        </a:rPr>
                        <a:t>Área m2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Times New Roman"/>
                        </a:rPr>
                        <a:t>Fortalecimiento de la Sede Reg. San Carlos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Sede Central Cartago</a:t>
                      </a:r>
                      <a:endParaRPr lang="es-CR" sz="1600" dirty="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Núcleo 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 investigación (350 m2);  Construcción de edificio para aulas (1.342 m2) y laboratorios (560 m2</a:t>
                      </a:r>
                      <a:r>
                        <a:rPr lang="es-E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es-CR" sz="1600" dirty="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Times New Roman"/>
                        </a:rPr>
                        <a:t>2.232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965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Times New Roman"/>
                        </a:rPr>
                        <a:t>Fortalecimiento del Centro de San José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E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Centro San José</a:t>
                      </a:r>
                      <a:endParaRPr lang="es-CR" sz="160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014720" algn="l"/>
                        </a:tabLs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Tres  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niveles para aulas de uso común y especializado (1.500 m</a:t>
                      </a:r>
                      <a:r>
                        <a:rPr lang="es-ES" sz="16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 y la construcción de una biblioteca (500 m</a:t>
                      </a:r>
                      <a:r>
                        <a:rPr lang="es-ES" sz="16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s-E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es-CR" sz="1600" dirty="0">
                        <a:solidFill>
                          <a:srgbClr val="000000"/>
                        </a:solidFill>
                        <a:latin typeface="Lucida Grande"/>
                        <a:ea typeface="ヒラギノ角ゴ Pro W3"/>
                        <a:cs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Times New Roman"/>
                        </a:rPr>
                        <a:t>2.000</a:t>
                      </a:r>
                      <a:endParaRPr lang="es-CR" sz="1600" dirty="0">
                        <a:latin typeface="Times New Roman"/>
                      </a:endParaRPr>
                    </a:p>
                  </a:txBody>
                  <a:tcPr marL="45055" marR="450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sz="3100" b="1" dirty="0" smtClean="0"/>
              <a:t>Organigrama de la Salvaguarda Ambiental TEC-BM</a:t>
            </a:r>
            <a:r>
              <a:rPr lang="es-ES_tradnl" b="1" dirty="0" smtClean="0"/>
              <a:t/>
            </a:r>
            <a:br>
              <a:rPr lang="es-ES_tradnl" b="1" dirty="0" smtClean="0"/>
            </a:br>
            <a:endParaRPr lang="es-CR" dirty="0"/>
          </a:p>
        </p:txBody>
      </p:sp>
      <p:sp>
        <p:nvSpPr>
          <p:cNvPr id="5" name="4 CuadroTexto"/>
          <p:cNvSpPr txBox="1"/>
          <p:nvPr/>
        </p:nvSpPr>
        <p:spPr>
          <a:xfrm>
            <a:off x="3275856" y="3861048"/>
            <a:ext cx="230425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1400" dirty="0" smtClean="0">
                <a:solidFill>
                  <a:schemeClr val="bg1"/>
                </a:solidFill>
              </a:rPr>
              <a:t>Encargada de la Salud Ocupacional TEC</a:t>
            </a:r>
            <a:endParaRPr lang="es-CR" sz="1400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85813"/>
            <a:ext cx="8734375" cy="604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2420888"/>
            <a:ext cx="698477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R" sz="6000" dirty="0" smtClean="0"/>
              <a:t>Preguntas o comentarios!!!</a:t>
            </a:r>
            <a:endParaRPr lang="es-C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3082354"/>
          </a:xfrm>
        </p:spPr>
        <p:txBody>
          <a:bodyPr>
            <a:normAutofit/>
          </a:bodyPr>
          <a:lstStyle/>
          <a:p>
            <a:r>
              <a:rPr lang="es-CR" sz="7200" dirty="0" smtClean="0"/>
              <a:t>Material de apoyo extra</a:t>
            </a:r>
            <a:endParaRPr lang="es-C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dirty="0" smtClean="0"/>
              <a:t>Ruta Crítica de los procesos cada subproyecto y su relación con la Gestión Ambiental y Social</a:t>
            </a:r>
            <a:endParaRPr lang="es-CR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196752"/>
          <a:ext cx="89644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Elipse"/>
          <p:cNvSpPr/>
          <p:nvPr/>
        </p:nvSpPr>
        <p:spPr>
          <a:xfrm>
            <a:off x="2483768" y="1700808"/>
            <a:ext cx="6660232" cy="39604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5 CuadroTexto"/>
          <p:cNvSpPr txBox="1"/>
          <p:nvPr/>
        </p:nvSpPr>
        <p:spPr>
          <a:xfrm>
            <a:off x="3563888" y="2276872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b="1" dirty="0" smtClean="0">
                <a:solidFill>
                  <a:srgbClr val="00B050"/>
                </a:solidFill>
              </a:rPr>
              <a:t>Gestión Ambiental y Social </a:t>
            </a:r>
          </a:p>
          <a:p>
            <a:r>
              <a:rPr lang="es-CR" sz="2800" b="1" dirty="0" smtClean="0">
                <a:solidFill>
                  <a:srgbClr val="00B050"/>
                </a:solidFill>
              </a:rPr>
              <a:t>   </a:t>
            </a:r>
            <a:endParaRPr lang="es-CR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>Ruta Crítica de Construcción de los subproyectos</a:t>
            </a:r>
            <a:endParaRPr lang="es-CR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5445224"/>
            <a:ext cx="23762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R" sz="3600" dirty="0" smtClean="0"/>
              <a:t>2014-2015</a:t>
            </a:r>
            <a:endParaRPr lang="es-CR" sz="3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372200" y="5445224"/>
            <a:ext cx="22322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R" sz="3600" dirty="0" smtClean="0"/>
              <a:t>2016-2017</a:t>
            </a:r>
            <a:endParaRPr lang="es-CR" sz="3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3419872" y="5445224"/>
            <a:ext cx="23042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R" sz="3600" dirty="0" smtClean="0"/>
              <a:t>2015-2016</a:t>
            </a:r>
            <a:endParaRPr lang="es-CR" sz="3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411760" y="188640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9600" dirty="0" smtClean="0"/>
              <a:t>9</a:t>
            </a:r>
            <a:endParaRPr lang="es-C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es-CR" sz="4000" b="1" dirty="0" smtClean="0"/>
              <a:t>Agenda</a:t>
            </a:r>
            <a:endParaRPr lang="es-C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69368"/>
            <a:ext cx="8229600" cy="5499992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S_tradnl" sz="2400" b="1" dirty="0" smtClean="0"/>
              <a:t>Marco Ambiental Aplicable Proyecto TEC-BM</a:t>
            </a:r>
          </a:p>
          <a:p>
            <a:pPr marL="514350" indent="-514350" algn="just">
              <a:buFont typeface="+mj-lt"/>
              <a:buAutoNum type="arabicPeriod"/>
            </a:pPr>
            <a:endParaRPr lang="es-ES_tradnl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ES_tradnl" sz="2400" b="1" dirty="0" smtClean="0"/>
              <a:t>Organigrama de la Unidad Coordinadora del Proyecto Institucional (UCPI)</a:t>
            </a:r>
          </a:p>
          <a:p>
            <a:pPr marL="514350" indent="-514350" algn="just">
              <a:buFont typeface="+mj-lt"/>
              <a:buAutoNum type="arabicPeriod"/>
            </a:pPr>
            <a:endParaRPr lang="es-ES_tradnl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CR" sz="2400" b="1" dirty="0" smtClean="0"/>
              <a:t>Marco de Gestión Ambiental y Social del Proyecto MEJORAMIENTO DE LA EDUCACIÓN SUPERIOR (MGAS-PMI)</a:t>
            </a:r>
          </a:p>
          <a:p>
            <a:pPr marL="514350" indent="-514350" algn="just">
              <a:buFont typeface="+mj-lt"/>
              <a:buAutoNum type="arabicPeriod"/>
            </a:pPr>
            <a:endParaRPr lang="es-ES_tradnl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CR" sz="2400" b="1" dirty="0" smtClean="0"/>
              <a:t>Plan de Gestión Ambiental Edificio de Residencias (PGA) y Especificaciones Técnicas Ambientales y Sociales (ETAS): Área Ambiental, Área Social y Área de Salud Ocupacional</a:t>
            </a:r>
          </a:p>
          <a:p>
            <a:pPr marL="514350" indent="-514350" algn="just">
              <a:buFont typeface="+mj-lt"/>
              <a:buAutoNum type="arabicPeriod"/>
            </a:pPr>
            <a:endParaRPr lang="es-CR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CR" sz="2400" b="1" dirty="0" smtClean="0"/>
              <a:t>Proyectos y SETENA</a:t>
            </a:r>
          </a:p>
          <a:p>
            <a:pPr marL="514350" indent="-514350" algn="just">
              <a:buFont typeface="+mj-lt"/>
              <a:buAutoNum type="arabicPeriod"/>
            </a:pPr>
            <a:endParaRPr lang="es-CR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ES_tradnl" sz="2400" b="1" dirty="0" smtClean="0"/>
              <a:t>Organigrama de la Salvaguarda Ambiental TEC-BM</a:t>
            </a:r>
          </a:p>
          <a:p>
            <a:pPr marL="514350" indent="-514350" algn="just">
              <a:buFont typeface="+mj-lt"/>
              <a:buAutoNum type="arabicPeriod"/>
            </a:pPr>
            <a:endParaRPr lang="es-CR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CR" sz="2400" b="1" dirty="0" smtClean="0"/>
              <a:t>Preguntas o comentarios!!!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Marco Ambiental Aplicable</a:t>
            </a:r>
            <a:br>
              <a:rPr lang="es-ES_tradnl" b="1" dirty="0" smtClean="0"/>
            </a:b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es-CR" sz="2000" b="1" dirty="0" smtClean="0"/>
              <a:t>Políticas de Salvaguarda del Banco Mundial Activadas</a:t>
            </a:r>
            <a:endParaRPr lang="es-CR" sz="2000" dirty="0" smtClean="0"/>
          </a:p>
          <a:p>
            <a:pPr lvl="1"/>
            <a:r>
              <a:rPr lang="es-CR" sz="1600" dirty="0" smtClean="0"/>
              <a:t>Evaluación Ambiental (OP/BP  4.01). </a:t>
            </a:r>
          </a:p>
          <a:p>
            <a:pPr lvl="1"/>
            <a:r>
              <a:rPr lang="es-CR" sz="1600" dirty="0" smtClean="0"/>
              <a:t>Hábitats Naturales (OP/BP 4.04). </a:t>
            </a:r>
          </a:p>
          <a:p>
            <a:pPr lvl="1"/>
            <a:r>
              <a:rPr lang="es-CR" sz="1600" dirty="0" smtClean="0"/>
              <a:t>Patrimonio Cultural y Físico (OP/BP 4.11).</a:t>
            </a:r>
          </a:p>
          <a:p>
            <a:pPr lvl="1"/>
            <a:r>
              <a:rPr lang="es-CR" sz="1600" dirty="0" smtClean="0"/>
              <a:t>Pueblos Indígenas (OP/BP 4.10).</a:t>
            </a:r>
          </a:p>
          <a:p>
            <a:pPr lvl="1"/>
            <a:r>
              <a:rPr lang="es-CR" sz="1600" dirty="0" smtClean="0"/>
              <a:t>Política de Manejo de Plagas (OP/BP 4.09).</a:t>
            </a:r>
          </a:p>
          <a:p>
            <a:pPr lvl="1"/>
            <a:endParaRPr lang="es-CR" sz="1600" dirty="0" smtClean="0"/>
          </a:p>
          <a:p>
            <a:r>
              <a:rPr lang="es-CR" sz="2000" b="1" dirty="0" smtClean="0"/>
              <a:t>Marco de Gestión Ambiental y Social del Proyecto MEJORAMIENTO DE LA EDUCACIÓN SUPERIOR (MGAS-PMI)</a:t>
            </a:r>
          </a:p>
          <a:p>
            <a:endParaRPr lang="es-CR" sz="2000" b="1" dirty="0" smtClean="0"/>
          </a:p>
          <a:p>
            <a:r>
              <a:rPr lang="es-CR" sz="2000" b="1" dirty="0" smtClean="0"/>
              <a:t>Normativa Nacional  y SETENA</a:t>
            </a:r>
          </a:p>
          <a:p>
            <a:endParaRPr lang="es-CR" sz="2000" b="1" dirty="0" smtClean="0"/>
          </a:p>
          <a:p>
            <a:r>
              <a:rPr lang="es-CR" sz="2000" b="1" dirty="0" smtClean="0"/>
              <a:t>Normativa ambiental interna de la institución</a:t>
            </a:r>
          </a:p>
          <a:p>
            <a:endParaRPr lang="es-CR" sz="2000" b="1" dirty="0" smtClean="0"/>
          </a:p>
          <a:p>
            <a:r>
              <a:rPr lang="es-CR" sz="2000" b="1" dirty="0" smtClean="0"/>
              <a:t>Plan de Gestión Ambiental Edificio de Residencias (PGA) </a:t>
            </a:r>
          </a:p>
          <a:p>
            <a:endParaRPr lang="es-CR" sz="2000" b="1" dirty="0" smtClean="0"/>
          </a:p>
          <a:p>
            <a:r>
              <a:rPr lang="es-CR" sz="2000" b="1" dirty="0" smtClean="0"/>
              <a:t>Especificaciones Técnicas Ambientales y Sociales (ETAS)</a:t>
            </a:r>
          </a:p>
          <a:p>
            <a:pPr>
              <a:buNone/>
            </a:pPr>
            <a:endParaRPr lang="es-CR" sz="2000" b="1" dirty="0" smtClean="0"/>
          </a:p>
          <a:p>
            <a:pPr>
              <a:buNone/>
            </a:pPr>
            <a:endParaRPr lang="es-CR" sz="2000" b="1" dirty="0" smtClean="0"/>
          </a:p>
          <a:p>
            <a:pPr lvl="0">
              <a:buNone/>
            </a:pPr>
            <a:endParaRPr lang="es-CR" sz="2000" dirty="0" smtClean="0"/>
          </a:p>
          <a:p>
            <a:endParaRPr lang="es-CR" dirty="0"/>
          </a:p>
        </p:txBody>
      </p:sp>
      <p:sp>
        <p:nvSpPr>
          <p:cNvPr id="5" name="4 Rectángulo"/>
          <p:cNvSpPr/>
          <p:nvPr/>
        </p:nvSpPr>
        <p:spPr>
          <a:xfrm>
            <a:off x="395536" y="908720"/>
            <a:ext cx="8352928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6" name="il_fi" descr="http://www.accionverde.com/wp-content/uploads/2009/04/logo-banco-mundia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412776"/>
            <a:ext cx="961248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395536" y="3789040"/>
            <a:ext cx="8352928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7 CuadroTexto"/>
          <p:cNvSpPr txBox="1"/>
          <p:nvPr/>
        </p:nvSpPr>
        <p:spPr>
          <a:xfrm>
            <a:off x="7092280" y="4365104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7200" dirty="0" smtClean="0"/>
              <a:t>C.R</a:t>
            </a:r>
            <a:endParaRPr lang="es-C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Organigrama UCPI</a:t>
            </a:r>
            <a:endParaRPr lang="es-CR" dirty="0"/>
          </a:p>
        </p:txBody>
      </p:sp>
      <p:pic>
        <p:nvPicPr>
          <p:cNvPr id="28699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863895" cy="546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onector"/>
          <p:cNvSpPr/>
          <p:nvPr/>
        </p:nvSpPr>
        <p:spPr>
          <a:xfrm>
            <a:off x="4438382" y="4000395"/>
            <a:ext cx="1368152" cy="1440160"/>
          </a:xfrm>
          <a:prstGeom prst="flowChartConnector">
            <a:avLst/>
          </a:prstGeom>
          <a:solidFill>
            <a:schemeClr val="accent1">
              <a:alpha val="22000"/>
            </a:schemeClr>
          </a:solidFill>
          <a:ln w="984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" name="4 Elipse"/>
          <p:cNvSpPr/>
          <p:nvPr/>
        </p:nvSpPr>
        <p:spPr>
          <a:xfrm rot="7474591">
            <a:off x="3561625" y="5991040"/>
            <a:ext cx="1557658" cy="2879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5 Conector"/>
          <p:cNvSpPr/>
          <p:nvPr/>
        </p:nvSpPr>
        <p:spPr>
          <a:xfrm>
            <a:off x="4716016" y="537321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b="1" dirty="0" smtClean="0"/>
              <a:t>Marco de Gestión Ambiental y Social (MGAS) del Proyecto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algn="just"/>
            <a:r>
              <a:rPr lang="es-ES" sz="1800" dirty="0" smtClean="0"/>
              <a:t>Se duró aproximadamente 2 años y medio consensuando el documento final.</a:t>
            </a:r>
          </a:p>
          <a:p>
            <a:pPr marL="0" indent="0" algn="just">
              <a:buNone/>
            </a:pPr>
            <a:endParaRPr lang="es-ES" sz="1800" dirty="0" smtClean="0"/>
          </a:p>
          <a:p>
            <a:pPr algn="just"/>
            <a:r>
              <a:rPr lang="es-ES" sz="1800" dirty="0" smtClean="0"/>
              <a:t>Instrumento para asegurar un adecuado manejo de la gestión ambiental y social durante la implementación del Proyecto.</a:t>
            </a:r>
            <a:endParaRPr lang="es-CR" sz="1800" dirty="0" smtClean="0"/>
          </a:p>
          <a:p>
            <a:pPr algn="just">
              <a:buNone/>
            </a:pPr>
            <a:endParaRPr lang="es-CR" sz="1800" dirty="0" smtClean="0"/>
          </a:p>
          <a:p>
            <a:pPr algn="just"/>
            <a:r>
              <a:rPr lang="es-ES" sz="1800" dirty="0" smtClean="0"/>
              <a:t>A cargo de las 4 Universidades:</a:t>
            </a:r>
          </a:p>
          <a:p>
            <a:pPr lvl="1" algn="just"/>
            <a:r>
              <a:rPr lang="es-ES" sz="1800" dirty="0" smtClean="0"/>
              <a:t>Universidad de Costa Rica – UCR</a:t>
            </a:r>
          </a:p>
          <a:p>
            <a:pPr lvl="1" algn="just"/>
            <a:r>
              <a:rPr lang="es-ES" sz="1800" dirty="0" smtClean="0"/>
              <a:t>Universidad Nacional – UNA</a:t>
            </a:r>
          </a:p>
          <a:p>
            <a:pPr lvl="1" algn="just"/>
            <a:r>
              <a:rPr lang="es-ES" sz="1800" dirty="0" smtClean="0"/>
              <a:t>Instituto Tecnológico de Costa Rica – ITCR </a:t>
            </a:r>
          </a:p>
          <a:p>
            <a:pPr lvl="1" algn="just"/>
            <a:r>
              <a:rPr lang="es-ES" sz="1800" dirty="0" smtClean="0"/>
              <a:t>Universidad Estatal a Distancia – UNED</a:t>
            </a:r>
            <a:endParaRPr lang="es-CR" sz="1800" dirty="0" smtClean="0"/>
          </a:p>
          <a:p>
            <a:pPr lvl="1" algn="just">
              <a:buNone/>
            </a:pPr>
            <a:endParaRPr lang="es-CR" sz="1800" dirty="0" smtClean="0"/>
          </a:p>
          <a:p>
            <a:pPr algn="just"/>
            <a:r>
              <a:rPr lang="es-ES" sz="1800" dirty="0" smtClean="0"/>
              <a:t>Cumplimiento de:</a:t>
            </a:r>
          </a:p>
          <a:p>
            <a:pPr lvl="1" algn="just"/>
            <a:r>
              <a:rPr lang="es-ES" sz="1800" dirty="0" smtClean="0"/>
              <a:t>La legislación ambiental nacional</a:t>
            </a:r>
          </a:p>
          <a:p>
            <a:pPr lvl="1" algn="just"/>
            <a:r>
              <a:rPr lang="es-ES" sz="1800" dirty="0" smtClean="0"/>
              <a:t>Las Políticas de Salvaguarda ambiental del Banco Mundial</a:t>
            </a:r>
          </a:p>
          <a:p>
            <a:pPr lvl="1" algn="just"/>
            <a:r>
              <a:rPr lang="es-ES" sz="1800" dirty="0" smtClean="0"/>
              <a:t>La gestión ambiental y social en cada una de las Universidades</a:t>
            </a:r>
          </a:p>
          <a:p>
            <a:pPr lvl="1" algn="just"/>
            <a:r>
              <a:rPr lang="es-ES" sz="1800" dirty="0" smtClean="0"/>
              <a:t>Los lineamientos de cada universidad</a:t>
            </a:r>
            <a:endParaRPr lang="es-CR" sz="1800" dirty="0" smtClean="0"/>
          </a:p>
        </p:txBody>
      </p:sp>
      <p:pic>
        <p:nvPicPr>
          <p:cNvPr id="4" name="3 Imagen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80112" y="3068960"/>
            <a:ext cx="339032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s-CR" sz="3600" b="1" dirty="0" smtClean="0"/>
              <a:t>Áreas del MGAS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1206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1600" b="1" dirty="0" smtClean="0"/>
              <a:t>DESCRIPCIÓN GENERAL DE LOS SUBPROYECTOS: </a:t>
            </a:r>
            <a:r>
              <a:rPr lang="es-ES" sz="1600" dirty="0" smtClean="0"/>
              <a:t>Instituto Tecnológico de Costa Rica – ITCR (9) 	</a:t>
            </a:r>
          </a:p>
          <a:p>
            <a:pPr algn="just"/>
            <a:r>
              <a:rPr lang="es-ES" sz="1600" b="1" dirty="0" smtClean="0"/>
              <a:t>PLAN DE GESTIÓN AMBIENTAL GENERAL	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Beneficiarios y principales actores</a:t>
            </a:r>
            <a:r>
              <a:rPr lang="es-CR" sz="1600" dirty="0" smtClean="0"/>
              <a:t>, </a:t>
            </a:r>
            <a:r>
              <a:rPr lang="es-ES" sz="1600" dirty="0" smtClean="0"/>
              <a:t>características de las obras propuestas</a:t>
            </a:r>
            <a:endParaRPr lang="es-CR" sz="1600" dirty="0" smtClean="0"/>
          </a:p>
          <a:p>
            <a:pPr lvl="1" algn="just"/>
            <a:r>
              <a:rPr lang="es-ES" sz="1600" dirty="0" smtClean="0"/>
              <a:t>Identificación de Potenciales Impactos Ambientales y Sociales, medidas ambientales y sociales para la prevención y  mitigación de impactos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Fase de Diseño, Fase de Construcción y Fase de Operación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Programas y planes a implementar en la ejecución de obras. Ejemplo: Programa de Manejo de Residuos.</a:t>
            </a:r>
          </a:p>
          <a:p>
            <a:pPr algn="just"/>
            <a:r>
              <a:rPr lang="es-ES" sz="1600" b="1" dirty="0" smtClean="0"/>
              <a:t>METODOLOGÍAS Y HERRAMIENTAS PARA LA GESTIÓN AMBIENTAL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Evaluación Ambiental Preliminar, Metodología para determinar el nivel de riesgo socio-ambiental, Participación, Consulta y Divulgación</a:t>
            </a:r>
            <a:endParaRPr lang="es-CR" sz="1600" b="1" i="1" dirty="0" smtClean="0"/>
          </a:p>
          <a:p>
            <a:pPr algn="just"/>
            <a:r>
              <a:rPr lang="es-ES" sz="1600" b="1" dirty="0" smtClean="0"/>
              <a:t>PROCEDIMIENTOS Y RESPONSABILIDADES DE LA GESTIÓN AMBIENTAL Y SOCIAL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Organigrama de la Gestión Ambiental y Social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Fase de Licitación: Especificaciones Técnicas Ambientales y Sociales (ETAS) y Fase de Construcción</a:t>
            </a:r>
            <a:endParaRPr lang="es-CR" sz="1600" b="1" i="1" dirty="0" smtClean="0"/>
          </a:p>
          <a:p>
            <a:pPr algn="just"/>
            <a:r>
              <a:rPr lang="es-ES" sz="1600" b="1" dirty="0" smtClean="0"/>
              <a:t>PROCEDIMIENTOS PARA LA OBTENCIÓN DE LA VIABILIDAD AMBIENTAL</a:t>
            </a:r>
            <a:endParaRPr lang="es-CR" sz="1600" b="1" i="1" dirty="0" smtClean="0"/>
          </a:p>
          <a:p>
            <a:pPr lvl="1" algn="just"/>
            <a:r>
              <a:rPr lang="es-ES" sz="1600" dirty="0" smtClean="0"/>
              <a:t>Procedimientos de Evaluación Ambiental, Viabilidad Ambiental  y Control y seguimiento ambiental de los proyectos</a:t>
            </a:r>
            <a:endParaRPr lang="es-CR" sz="1600" b="1" i="1" dirty="0" smtClean="0"/>
          </a:p>
          <a:p>
            <a:pPr algn="just"/>
            <a:r>
              <a:rPr lang="es-ES" sz="1600" b="1" dirty="0" smtClean="0"/>
              <a:t>GESTIÓN AMBIENTAL Y SOCIAL (Supervisión Ambiental  y Social - Arreglos institucionales) </a:t>
            </a:r>
          </a:p>
          <a:p>
            <a:pPr lvl="1" algn="just"/>
            <a:r>
              <a:rPr lang="es-ES" sz="1600" dirty="0" smtClean="0"/>
              <a:t>Responsable Ambiental y Social (RGA) del TEC, Encargado en Salud Ocupacional del TEC, Regente Ambiental (RA), Responsable del Manejo Ambiental (RMA) del Contratista, Encargado en Salud Ocupacional del Contratista, Instrumentos o fichas de llenado.</a:t>
            </a:r>
            <a:endParaRPr lang="es-CR" sz="1600" dirty="0" smtClean="0"/>
          </a:p>
          <a:p>
            <a:pPr algn="just"/>
            <a:endParaRPr lang="es-C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R" b="1" dirty="0" smtClean="0"/>
              <a:t>PGA Residencias y ETAS Contratistas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s-ES_tradnl" dirty="0" smtClean="0"/>
          </a:p>
          <a:p>
            <a:pPr algn="just">
              <a:buNone/>
            </a:pPr>
            <a:r>
              <a:rPr lang="es-CR" b="1" dirty="0" smtClean="0"/>
              <a:t>PGA: </a:t>
            </a:r>
          </a:p>
          <a:p>
            <a:pPr algn="just"/>
            <a:r>
              <a:rPr lang="es-CR" dirty="0" smtClean="0"/>
              <a:t>Instrumento de gestión ambiental y social para la ejecución del Proyecto “Edificio de Residencias Estudiantiles”.</a:t>
            </a:r>
          </a:p>
          <a:p>
            <a:pPr algn="just"/>
            <a:r>
              <a:rPr lang="es-CR" dirty="0" smtClean="0"/>
              <a:t>Establece metodologías, herramientas y procedimientos para una adecuada gestión socio-ambiental durante la implementación del mismo.</a:t>
            </a:r>
          </a:p>
          <a:p>
            <a:pPr algn="just"/>
            <a:r>
              <a:rPr lang="es-CR" dirty="0" smtClean="0"/>
              <a:t>Pretende asegurar la sostenibilidad ambiental de los campus universitarios y cumplir con la legislación ambiental nacional,  las Políticas de Salvaguarda Ambiental y Social y MGAS.</a:t>
            </a:r>
          </a:p>
          <a:p>
            <a:pPr algn="just">
              <a:buNone/>
            </a:pPr>
            <a:endParaRPr lang="es-CR" dirty="0" smtClean="0"/>
          </a:p>
          <a:p>
            <a:pPr algn="just">
              <a:buNone/>
            </a:pPr>
            <a:r>
              <a:rPr lang="es-CR" b="1" dirty="0" smtClean="0"/>
              <a:t>ETAS:</a:t>
            </a:r>
          </a:p>
          <a:p>
            <a:pPr algn="just"/>
            <a:r>
              <a:rPr lang="es-ES_tradnl" dirty="0" smtClean="0"/>
              <a:t>Establece un conjunto de lineamientos básicos aplicables a todas las licitaciones de obras del TEC. </a:t>
            </a:r>
          </a:p>
          <a:p>
            <a:pPr algn="just"/>
            <a:r>
              <a:rPr lang="es-ES_tradnl" dirty="0" smtClean="0"/>
              <a:t>Las ETAS son parte integral de los carteles de licitación de las obras del Proyecto de Mejoramiento de Educación Superior (PMES) financiado por el Banco Mundial. </a:t>
            </a: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36712"/>
          </a:xfrm>
        </p:spPr>
        <p:txBody>
          <a:bodyPr/>
          <a:lstStyle/>
          <a:p>
            <a:r>
              <a:rPr lang="es-CR" b="1" dirty="0" smtClean="0"/>
              <a:t>ETAS Contratistas: Área Ambiental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680" y="1124744"/>
            <a:ext cx="8686800" cy="5472608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s-ES_tradnl" sz="2000" dirty="0" smtClean="0"/>
              <a:t>El contratista y sus subcontratistas deberán cumplir con las siguientes ETAS que son de </a:t>
            </a:r>
            <a:r>
              <a:rPr lang="es-ES_tradnl" sz="2000" u="sng" dirty="0" smtClean="0"/>
              <a:t>cumplimiento obligatorio:</a:t>
            </a:r>
          </a:p>
          <a:p>
            <a:pPr lvl="0" algn="just">
              <a:buNone/>
            </a:pPr>
            <a:endParaRPr lang="es-ES_tradnl" sz="2000" u="sng" dirty="0" smtClean="0"/>
          </a:p>
          <a:p>
            <a:pPr lvl="0" algn="just"/>
            <a:r>
              <a:rPr lang="es-ES_tradnl" sz="2000" dirty="0" smtClean="0"/>
              <a:t>El contratista deberá dar el manejo adecuado de </a:t>
            </a:r>
            <a:r>
              <a:rPr lang="es-ES_tradnl" sz="2000" u="sng" dirty="0" smtClean="0"/>
              <a:t>aguas grises y negras</a:t>
            </a:r>
            <a:r>
              <a:rPr lang="es-ES_tradnl" sz="2000" dirty="0" smtClean="0"/>
              <a:t>, garantizar la conexión con la red de alcantarillado y garantizar el manejo adecuado de </a:t>
            </a:r>
            <a:r>
              <a:rPr lang="es-ES_tradnl" sz="2000" u="sng" dirty="0" smtClean="0"/>
              <a:t>aguas pluviales</a:t>
            </a:r>
            <a:r>
              <a:rPr lang="es-ES_tradnl" sz="2000" dirty="0" smtClean="0"/>
              <a:t>.</a:t>
            </a:r>
          </a:p>
          <a:p>
            <a:pPr lvl="0" algn="just"/>
            <a:endParaRPr lang="es-CR" sz="2000" dirty="0" smtClean="0"/>
          </a:p>
          <a:p>
            <a:pPr lvl="0" algn="just"/>
            <a:r>
              <a:rPr lang="es-ES_tradnl" sz="2000" dirty="0" smtClean="0"/>
              <a:t>El contratista hará el manejo adecuado de descargas de efluentes y la instalación adecuada para su </a:t>
            </a:r>
            <a:r>
              <a:rPr lang="es-ES_tradnl" sz="2000" u="sng" dirty="0" smtClean="0"/>
              <a:t>almacenamiento y evacuación</a:t>
            </a:r>
            <a:r>
              <a:rPr lang="es-ES_tradnl" sz="2000" dirty="0" smtClean="0"/>
              <a:t>, teniendo en cuenta los sistemas hídricos existentes a los que drenarán o se depositarán estas aguas.</a:t>
            </a:r>
          </a:p>
          <a:p>
            <a:pPr lvl="0" algn="just"/>
            <a:endParaRPr lang="es-ES_tradnl" sz="2000" dirty="0" smtClean="0"/>
          </a:p>
          <a:p>
            <a:pPr algn="just"/>
            <a:r>
              <a:rPr lang="es-ES_tradnl" sz="2000" dirty="0" smtClean="0"/>
              <a:t>El contratista implementará sistemas de recolección, almacenamiento y transporte de </a:t>
            </a:r>
            <a:r>
              <a:rPr lang="es-ES_tradnl" sz="2000" u="sng" dirty="0" smtClean="0"/>
              <a:t>residuos sólidos</a:t>
            </a:r>
            <a:r>
              <a:rPr lang="es-ES_tradnl" sz="2000" dirty="0" smtClean="0"/>
              <a:t> generados en el edificio, incorporando estructuras y áreas para la separación y reciclaje de diferentes residuos a generar.</a:t>
            </a:r>
            <a:endParaRPr lang="es-CR" sz="2000" dirty="0" smtClean="0"/>
          </a:p>
          <a:p>
            <a:pPr lvl="0" algn="just"/>
            <a:endParaRPr lang="es-C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908720"/>
          </a:xfrm>
        </p:spPr>
        <p:txBody>
          <a:bodyPr/>
          <a:lstStyle/>
          <a:p>
            <a:r>
              <a:rPr lang="es-CR" b="1" dirty="0" smtClean="0"/>
              <a:t>ETAS Contratistas: Área Ambiental</a:t>
            </a:r>
            <a:endParaRPr lang="es-C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507288" cy="5112568"/>
          </a:xfrm>
        </p:spPr>
        <p:txBody>
          <a:bodyPr>
            <a:noAutofit/>
          </a:bodyPr>
          <a:lstStyle/>
          <a:p>
            <a:pPr lvl="0" algn="just"/>
            <a:r>
              <a:rPr lang="es-ES_tradnl" sz="2000" dirty="0" smtClean="0"/>
              <a:t>No se usará madera de </a:t>
            </a:r>
            <a:r>
              <a:rPr lang="es-ES_tradnl" sz="2000" u="sng" dirty="0" smtClean="0"/>
              <a:t>especies nativas </a:t>
            </a:r>
            <a:r>
              <a:rPr lang="es-ES_tradnl" sz="2000" dirty="0" smtClean="0"/>
              <a:t>de bosques tropicales que se encuentren amenazados o en peligro, pinturas basadas en plomo, amianto, y asbestos y otros que se indiquen por el RGA.</a:t>
            </a:r>
          </a:p>
          <a:p>
            <a:pPr lvl="0" algn="just">
              <a:buNone/>
            </a:pPr>
            <a:endParaRPr lang="es-CR" sz="2000" dirty="0" smtClean="0"/>
          </a:p>
          <a:p>
            <a:pPr lvl="0" algn="just"/>
            <a:r>
              <a:rPr lang="es-ES_tradnl" sz="2000" dirty="0" smtClean="0"/>
              <a:t>El RGA tendrá el derecho de detener la obra en caso de encontrarse un potencial </a:t>
            </a:r>
            <a:r>
              <a:rPr lang="es-ES_tradnl" sz="2000" u="sng" dirty="0" smtClean="0"/>
              <a:t>riesgo ambiental y/o a la salud ocupacional </a:t>
            </a:r>
            <a:r>
              <a:rPr lang="es-ES_tradnl" sz="2000" dirty="0" smtClean="0"/>
              <a:t>por las acciones ejecutadas. Toda remediación ambiental o de seguridad laboral deberá ser ejecutada por cuenta del Contratista sin incurrir gastos por parte del TEC.</a:t>
            </a:r>
          </a:p>
          <a:p>
            <a:pPr lvl="0" algn="just"/>
            <a:endParaRPr lang="es-CR" sz="2000" dirty="0" smtClean="0"/>
          </a:p>
          <a:p>
            <a:pPr lvl="0" algn="just"/>
            <a:r>
              <a:rPr lang="es-ES_tradnl" sz="2000" dirty="0" smtClean="0"/>
              <a:t>También el contratista debe contar con un profesional en gestión ambiental (</a:t>
            </a:r>
            <a:r>
              <a:rPr lang="es-ES_tradnl" sz="2000" u="sng" dirty="0" smtClean="0"/>
              <a:t>RMA</a:t>
            </a:r>
            <a:r>
              <a:rPr lang="es-ES_tradnl" sz="2000" dirty="0" smtClean="0"/>
              <a:t>).  </a:t>
            </a:r>
          </a:p>
          <a:p>
            <a:pPr lvl="0" algn="just"/>
            <a:endParaRPr lang="es-CR" sz="2000" dirty="0" smtClean="0"/>
          </a:p>
          <a:p>
            <a:pPr lvl="0" algn="just"/>
            <a:r>
              <a:rPr lang="es-ES_tradnl" sz="2000" dirty="0" smtClean="0"/>
              <a:t>Cualquier actividad que el contratista quiera o deba realizar fuera del área  señalada como "</a:t>
            </a:r>
            <a:r>
              <a:rPr lang="es-ES_tradnl" sz="2000" u="sng" dirty="0" smtClean="0"/>
              <a:t>zona de construcción</a:t>
            </a:r>
            <a:r>
              <a:rPr lang="es-ES_tradnl" sz="2000" dirty="0" smtClean="0"/>
              <a:t>", deberá contar con  la  autorización escrita del inspector.</a:t>
            </a:r>
            <a:endParaRPr lang="es-C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E865FC412D1B4DA67EB77E8B8388E7" ma:contentTypeVersion="0" ma:contentTypeDescription="Crear nuevo documento." ma:contentTypeScope="" ma:versionID="497446a480e539337dee043c757873ac">
  <xsd:schema xmlns:xsd="http://www.w3.org/2001/XMLSchema" xmlns:p="http://schemas.microsoft.com/office/2006/metadata/properties" targetNamespace="http://schemas.microsoft.com/office/2006/metadata/properties" ma:root="true" ma:fieldsID="b004d877ca112f136821ba8115f647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D311107-27AE-4E60-A8CD-8B6B02B4BAF8}"/>
</file>

<file path=customXml/itemProps2.xml><?xml version="1.0" encoding="utf-8"?>
<ds:datastoreItem xmlns:ds="http://schemas.openxmlformats.org/officeDocument/2006/customXml" ds:itemID="{1F534966-9570-42A7-BB4D-B71896A1ED04}"/>
</file>

<file path=customXml/itemProps3.xml><?xml version="1.0" encoding="utf-8"?>
<ds:datastoreItem xmlns:ds="http://schemas.openxmlformats.org/officeDocument/2006/customXml" ds:itemID="{4BA93ADB-FADB-4740-A533-0FBE27E73986}"/>
</file>

<file path=docProps/app.xml><?xml version="1.0" encoding="utf-8"?>
<Properties xmlns="http://schemas.openxmlformats.org/officeDocument/2006/extended-properties" xmlns:vt="http://schemas.openxmlformats.org/officeDocument/2006/docPropsVTypes">
  <TotalTime>23146</TotalTime>
  <Words>1389</Words>
  <Application>Microsoft Office PowerPoint</Application>
  <PresentationFormat>Presentación en pantalla (4:3)</PresentationFormat>
  <Paragraphs>232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Salvaguarda Ambiental TEC-BM Unidad de Coordinación del Proyecto Institucional (UCPI)</vt:lpstr>
      <vt:lpstr>Agenda</vt:lpstr>
      <vt:lpstr> Marco Ambiental Aplicable </vt:lpstr>
      <vt:lpstr>Organigrama UCPI</vt:lpstr>
      <vt:lpstr>Marco de Gestión Ambiental y Social (MGAS) del Proyecto</vt:lpstr>
      <vt:lpstr>Áreas del MGAS</vt:lpstr>
      <vt:lpstr>PGA Residencias y ETAS Contratistas</vt:lpstr>
      <vt:lpstr>ETAS Contratistas: Área Ambiental</vt:lpstr>
      <vt:lpstr>ETAS Contratistas: Área Ambiental</vt:lpstr>
      <vt:lpstr>ETAS Contratistas: Área Social</vt:lpstr>
      <vt:lpstr>ETAS Contratistas: Área Salud Ocupacional</vt:lpstr>
      <vt:lpstr>Herramientas de las ETAS</vt:lpstr>
      <vt:lpstr>Proyectos con viabilidad ambiental SETENA en TEC Cartago </vt:lpstr>
      <vt:lpstr>Proyectos restantes con viabilidad ambiental SETENA pendiente Sedes regionales del TEC  </vt:lpstr>
      <vt:lpstr>Organigrama de la Salvaguarda Ambiental TEC-BM </vt:lpstr>
      <vt:lpstr>Diapositiva 16</vt:lpstr>
      <vt:lpstr>Material de apoyo extra</vt:lpstr>
      <vt:lpstr>Ruta Crítica de los procesos cada subproyecto y su relación con la Gestión Ambiental y Social</vt:lpstr>
      <vt:lpstr>Ruta Crítica de Construcción de los subproyectos</vt:lpstr>
    </vt:vector>
  </TitlesOfParts>
  <Company>Instituto Tecnológico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Salvaguarda Ambiental Banco Mundial</dc:title>
  <dc:creator>dbenavides</dc:creator>
  <cp:lastModifiedBy>dbenavides</cp:lastModifiedBy>
  <cp:revision>407</cp:revision>
  <dcterms:created xsi:type="dcterms:W3CDTF">2013-11-25T19:28:13Z</dcterms:created>
  <dcterms:modified xsi:type="dcterms:W3CDTF">2014-01-30T16:17:59Z</dcterms:modified>
</cp:coreProperties>
</file>